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94660"/>
  </p:normalViewPr>
  <p:slideViewPr>
    <p:cSldViewPr snapToGrid="0">
      <p:cViewPr varScale="1">
        <p:scale>
          <a:sx n="68" d="100"/>
          <a:sy n="68" d="100"/>
        </p:scale>
        <p:origin x="57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E73C44-ED7E-472B-BCA3-FCC3C48338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8A2585-91B5-4C78-87B2-2C94B165B6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CE3BE0-B57D-40B7-8964-3B8A39E4B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5E871-F3A9-401E-B577-68527D1749CD}" type="datetimeFigureOut">
              <a:rPr lang="en-MY" smtClean="0"/>
              <a:t>6/6/2024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88967C-6E69-4ECE-BC96-B5D6E323A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5AEC61-A666-43D5-BFF9-40D7BEDCE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D364-3809-41F2-A0FE-94AEE623144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93027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7BD1F-1825-4488-8EFD-1EB523F4D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0E5AFA-918F-4FC9-B11E-9EA5DA81EB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C72706-1B07-4E01-A3DE-7F267B8A4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5E871-F3A9-401E-B577-68527D1749CD}" type="datetimeFigureOut">
              <a:rPr lang="en-MY" smtClean="0"/>
              <a:t>6/6/2024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0AFD18-24AA-41FD-B2B6-B72EB49F8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EC027F-FB4F-41AB-B0E0-37BE0DDD8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D364-3809-41F2-A0FE-94AEE623144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16886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307686-93BF-4E95-A500-EE7280A225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EA4A4E-1D30-44E9-A01D-13C8BC7531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E7E76A-723A-48B2-9C91-491F3A99F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5E871-F3A9-401E-B577-68527D1749CD}" type="datetimeFigureOut">
              <a:rPr lang="en-MY" smtClean="0"/>
              <a:t>6/6/2024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E3A511-353E-4847-B02E-776FF5475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2C81A9-B292-40AE-9484-2EFE77D05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D364-3809-41F2-A0FE-94AEE623144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75948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3999A3-34CA-4A7A-B7DD-DBB362FE8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CFC98B-1DF9-471F-989B-168326B5F1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AF5B4B-0FF7-41C3-B6AB-B3C22AD34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5E871-F3A9-401E-B577-68527D1749CD}" type="datetimeFigureOut">
              <a:rPr lang="en-MY" smtClean="0"/>
              <a:t>6/6/2024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18A229-8303-4B9C-8F32-85DF049D7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24EBA-059F-47F9-93B1-12B349F3A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D364-3809-41F2-A0FE-94AEE623144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99308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68F9C-9DDD-4854-9688-6508CFD50F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55DED0-596B-4BC1-90D3-D1DC42D879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18E893-214E-499E-BF72-65589D1EF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5E871-F3A9-401E-B577-68527D1749CD}" type="datetimeFigureOut">
              <a:rPr lang="en-MY" smtClean="0"/>
              <a:t>6/6/2024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35CC0-3C6F-419E-9386-C1DE48679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DEA448-1ADA-4E85-B825-D6109D506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D364-3809-41F2-A0FE-94AEE623144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83765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C6ECD-A285-46D3-B68E-C9614CC9E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A7AA26-7596-48DB-AE88-C598688FB4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EA183A-C8CE-4BBE-8745-F571C3FEB2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6E085F-D2D3-4B35-A8B7-4D4C7A9A0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5E871-F3A9-401E-B577-68527D1749CD}" type="datetimeFigureOut">
              <a:rPr lang="en-MY" smtClean="0"/>
              <a:t>6/6/2024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E70C8D-08A4-4199-A928-AC4134AB8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D29571-6C76-4E9B-8962-6CB4C77CF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D364-3809-41F2-A0FE-94AEE623144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9589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1D038-F47B-4327-89C6-5041503EC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DB9150-AE37-47A3-8B0A-D88C08EB1F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1DD27A-767B-4FF9-901A-C7053DFE83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DFBAD5-2678-4138-8818-C8E414AB6F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1D3C58-C9E3-4972-A3EB-2965A83602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AC67CB-3833-4D2E-89D1-170D1DE58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5E871-F3A9-401E-B577-68527D1749CD}" type="datetimeFigureOut">
              <a:rPr lang="en-MY" smtClean="0"/>
              <a:t>6/6/2024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B2E05D-EA99-46AB-B497-816AC084D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2EF277-883C-40B1-AAC8-F1AF67EA8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D364-3809-41F2-A0FE-94AEE623144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21063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F9D14-1C27-4B6B-9765-A1B09E392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3F2261-7169-48CC-9627-3E0415E84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5E871-F3A9-401E-B577-68527D1749CD}" type="datetimeFigureOut">
              <a:rPr lang="en-MY" smtClean="0"/>
              <a:t>6/6/2024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9494AA-E1CB-46E7-AB3C-D4B7F207D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340032-1A51-40C9-9369-E6332CAEF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D364-3809-41F2-A0FE-94AEE623144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34474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E9BD7D-3EBC-41D3-8E8D-3571F7581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5E871-F3A9-401E-B577-68527D1749CD}" type="datetimeFigureOut">
              <a:rPr lang="en-MY" smtClean="0"/>
              <a:t>6/6/2024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2D5322-540F-45D6-9C3C-6C69A93ED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63B11D-C1C7-4F3A-9DDF-14862C91C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D364-3809-41F2-A0FE-94AEE623144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59684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A6782-3B63-4576-824A-E54834E7A5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5D73F1-EB54-4184-901A-D6F3636DB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A20441-1704-4F23-A8F0-2252D5B00B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D844C7-48B3-4CD1-9FCE-1DDEB5970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5E871-F3A9-401E-B577-68527D1749CD}" type="datetimeFigureOut">
              <a:rPr lang="en-MY" smtClean="0"/>
              <a:t>6/6/2024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48186D-BDD3-46EA-83AE-DECFC94F8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F74F31-7FDC-4C44-A5C0-C2FE5D530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D364-3809-41F2-A0FE-94AEE623144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94507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72413-5F17-43F5-B2F5-23F2FD729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02C027-4A91-4620-B446-27ACD72DE3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DCCA11-83C2-46C8-A7F3-0CF790889D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878355-615E-4862-9814-1C3AE7BB0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5E871-F3A9-401E-B577-68527D1749CD}" type="datetimeFigureOut">
              <a:rPr lang="en-MY" smtClean="0"/>
              <a:t>6/6/2024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525928-528A-4EE7-BDBA-AE3ADBEE8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7EF200-D939-4926-80A2-91F165217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D364-3809-41F2-A0FE-94AEE623144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75058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69905-2DCF-4B59-B9B8-9A449B878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0DAEA1-0BCA-4739-935F-EE3B0059BC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AC2B44-AF8F-4C72-8BB3-55739F83EB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65E871-F3A9-401E-B577-68527D1749CD}" type="datetimeFigureOut">
              <a:rPr lang="en-MY" smtClean="0"/>
              <a:t>6/6/2024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E65ABF-2670-49E8-83E0-408DE01CA5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4B5322-C095-4E71-AEFF-A047AC17E3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6D364-3809-41F2-A0FE-94AEE623144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00658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71FA1-3FEC-49A5-AEA7-631655BDB9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Expression Tree</a:t>
            </a:r>
            <a:endParaRPr lang="en-MY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8CCA8E-A927-4E53-89FD-D1310BDEFA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MY" dirty="0"/>
              <a:t>Begin at </a:t>
            </a:r>
            <a:r>
              <a:rPr lang="en-MY" dirty="0" err="1"/>
              <a:t>pg</a:t>
            </a:r>
            <a:r>
              <a:rPr lang="en-MY" dirty="0"/>
              <a:t> 110</a:t>
            </a:r>
          </a:p>
        </p:txBody>
      </p:sp>
    </p:spTree>
    <p:extLst>
      <p:ext uri="{BB962C8B-B14F-4D97-AF65-F5344CB8AC3E}">
        <p14:creationId xmlns:p14="http://schemas.microsoft.com/office/powerpoint/2010/main" val="16033089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0DBD3-8EDE-459B-AB5A-E53CAB622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Example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613698-FFC7-4739-B5BA-EA8488E11A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MY" dirty="0"/>
              <a:t>Expression : A + B * C , </a:t>
            </a:r>
            <a:r>
              <a:rPr lang="en-MY" dirty="0" err="1"/>
              <a:t>preorder</a:t>
            </a:r>
            <a:r>
              <a:rPr lang="en-MY" dirty="0"/>
              <a:t> : + A * B C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082A95D-4E86-4BB4-9982-72205721CCF5}"/>
              </a:ext>
            </a:extLst>
          </p:cNvPr>
          <p:cNvSpPr txBox="1"/>
          <p:nvPr/>
        </p:nvSpPr>
        <p:spPr>
          <a:xfrm>
            <a:off x="8792817" y="197748"/>
            <a:ext cx="31341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1200" dirty="0"/>
              <a:t>Rule:</a:t>
            </a:r>
          </a:p>
          <a:p>
            <a:pPr lvl="1"/>
            <a:r>
              <a:rPr lang="en-US" sz="1200" dirty="0"/>
              <a:t>Pre Order: </a:t>
            </a:r>
          </a:p>
          <a:p>
            <a:pPr lvl="1"/>
            <a:r>
              <a:rPr lang="en-US" sz="1200" dirty="0"/>
              <a:t>Construct the expression tree starts from left</a:t>
            </a:r>
          </a:p>
          <a:p>
            <a:pPr lvl="1"/>
            <a:r>
              <a:rPr lang="en-US" sz="1200" dirty="0"/>
              <a:t>Root/node = operator</a:t>
            </a:r>
          </a:p>
          <a:p>
            <a:pPr lvl="1"/>
            <a:r>
              <a:rPr lang="en-US" sz="1200" dirty="0"/>
              <a:t>Leaf = operand</a:t>
            </a:r>
          </a:p>
          <a:p>
            <a:pPr lvl="1"/>
            <a:endParaRPr lang="en-MY" sz="1200" dirty="0"/>
          </a:p>
          <a:p>
            <a:endParaRPr lang="en-MY" sz="1200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E85F36E6-5C35-49FC-99F7-5CEB04FAAE9A}"/>
              </a:ext>
            </a:extLst>
          </p:cNvPr>
          <p:cNvCxnSpPr>
            <a:cxnSpLocks/>
          </p:cNvCxnSpPr>
          <p:nvPr/>
        </p:nvCxnSpPr>
        <p:spPr>
          <a:xfrm>
            <a:off x="6989134" y="1437886"/>
            <a:ext cx="0" cy="44180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Oval 8">
            <a:extLst>
              <a:ext uri="{FF2B5EF4-FFF2-40B4-BE49-F238E27FC236}">
                <a16:creationId xmlns:a16="http://schemas.microsoft.com/office/drawing/2014/main" id="{2FD817DF-ECAA-4B08-B81B-FCC8FD05F426}"/>
              </a:ext>
            </a:extLst>
          </p:cNvPr>
          <p:cNvSpPr/>
          <p:nvPr/>
        </p:nvSpPr>
        <p:spPr>
          <a:xfrm>
            <a:off x="5401340" y="2552754"/>
            <a:ext cx="467832" cy="4160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+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06C7D58-F789-4216-B2CC-C94DC7D8F602}"/>
              </a:ext>
            </a:extLst>
          </p:cNvPr>
          <p:cNvSpPr/>
          <p:nvPr/>
        </p:nvSpPr>
        <p:spPr>
          <a:xfrm>
            <a:off x="4720856" y="3322412"/>
            <a:ext cx="467832" cy="4160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A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6282907-52CF-4977-9763-36FD9B0D6A7C}"/>
              </a:ext>
            </a:extLst>
          </p:cNvPr>
          <p:cNvCxnSpPr>
            <a:stCxn id="9" idx="3"/>
            <a:endCxn id="10" idx="0"/>
          </p:cNvCxnSpPr>
          <p:nvPr/>
        </p:nvCxnSpPr>
        <p:spPr>
          <a:xfrm flipH="1">
            <a:off x="4954772" y="2907896"/>
            <a:ext cx="515080" cy="414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>
            <a:extLst>
              <a:ext uri="{FF2B5EF4-FFF2-40B4-BE49-F238E27FC236}">
                <a16:creationId xmlns:a16="http://schemas.microsoft.com/office/drawing/2014/main" id="{EA2F8DF1-7445-46BE-B0CC-5702D64DB506}"/>
              </a:ext>
            </a:extLst>
          </p:cNvPr>
          <p:cNvSpPr/>
          <p:nvPr/>
        </p:nvSpPr>
        <p:spPr>
          <a:xfrm>
            <a:off x="6159792" y="3322411"/>
            <a:ext cx="467832" cy="4160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*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4CD44B0-869E-429C-BCB3-23C2C4C73A5F}"/>
              </a:ext>
            </a:extLst>
          </p:cNvPr>
          <p:cNvCxnSpPr>
            <a:cxnSpLocks/>
            <a:stCxn id="9" idx="5"/>
            <a:endCxn id="13" idx="0"/>
          </p:cNvCxnSpPr>
          <p:nvPr/>
        </p:nvCxnSpPr>
        <p:spPr>
          <a:xfrm>
            <a:off x="5800660" y="2907896"/>
            <a:ext cx="593048" cy="4145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655FCA07-A23B-4D57-843C-54EC2DF68160}"/>
              </a:ext>
            </a:extLst>
          </p:cNvPr>
          <p:cNvSpPr txBox="1"/>
          <p:nvPr/>
        </p:nvSpPr>
        <p:spPr>
          <a:xfrm>
            <a:off x="6135872" y="982578"/>
            <a:ext cx="1706524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MY" dirty="0"/>
              <a:t>operand = leaf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D6740E3E-3861-4BA8-8509-9F8356E699B2}"/>
              </a:ext>
            </a:extLst>
          </p:cNvPr>
          <p:cNvSpPr/>
          <p:nvPr/>
        </p:nvSpPr>
        <p:spPr>
          <a:xfrm>
            <a:off x="5635256" y="4125574"/>
            <a:ext cx="467832" cy="4160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B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76DE28D-555A-45DC-AA86-8CF1658D04D6}"/>
              </a:ext>
            </a:extLst>
          </p:cNvPr>
          <p:cNvCxnSpPr>
            <a:cxnSpLocks/>
            <a:stCxn id="13" idx="3"/>
            <a:endCxn id="16" idx="0"/>
          </p:cNvCxnSpPr>
          <p:nvPr/>
        </p:nvCxnSpPr>
        <p:spPr>
          <a:xfrm flipH="1">
            <a:off x="5869172" y="3677553"/>
            <a:ext cx="359132" cy="4480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81CACC18-D58C-4F87-8312-38C2C92BE2FB}"/>
              </a:ext>
            </a:extLst>
          </p:cNvPr>
          <p:cNvSpPr/>
          <p:nvPr/>
        </p:nvSpPr>
        <p:spPr>
          <a:xfrm>
            <a:off x="5235936" y="5050321"/>
            <a:ext cx="467832" cy="4160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C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D5417AD-82E4-4D9B-A78E-05C1E9E28929}"/>
              </a:ext>
            </a:extLst>
          </p:cNvPr>
          <p:cNvCxnSpPr>
            <a:cxnSpLocks/>
            <a:stCxn id="16" idx="4"/>
            <a:endCxn id="18" idx="0"/>
          </p:cNvCxnSpPr>
          <p:nvPr/>
        </p:nvCxnSpPr>
        <p:spPr>
          <a:xfrm flipH="1">
            <a:off x="5469852" y="4541649"/>
            <a:ext cx="399320" cy="5086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75D7A662-9C06-4220-AFBA-27202EA6B6D8}"/>
              </a:ext>
            </a:extLst>
          </p:cNvPr>
          <p:cNvSpPr txBox="1"/>
          <p:nvPr/>
        </p:nvSpPr>
        <p:spPr>
          <a:xfrm>
            <a:off x="4600202" y="4348682"/>
            <a:ext cx="2138619" cy="830997"/>
          </a:xfrm>
          <a:prstGeom prst="rect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MY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C46FB55-E4EF-40DC-818F-807BCF241D97}"/>
              </a:ext>
            </a:extLst>
          </p:cNvPr>
          <p:cNvSpPr txBox="1"/>
          <p:nvPr/>
        </p:nvSpPr>
        <p:spPr>
          <a:xfrm>
            <a:off x="7657652" y="4394848"/>
            <a:ext cx="3930063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MY" dirty="0"/>
              <a:t>Because B = operand , must be a leaf</a:t>
            </a:r>
          </a:p>
        </p:txBody>
      </p:sp>
    </p:spTree>
    <p:extLst>
      <p:ext uri="{BB962C8B-B14F-4D97-AF65-F5344CB8AC3E}">
        <p14:creationId xmlns:p14="http://schemas.microsoft.com/office/powerpoint/2010/main" val="26427670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0DBD3-8EDE-459B-AB5A-E53CAB622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Example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613698-FFC7-4739-B5BA-EA8488E11A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MY" dirty="0"/>
              <a:t>Expression : A + B * C</a:t>
            </a:r>
          </a:p>
          <a:p>
            <a:r>
              <a:rPr lang="en-US" u="sng" dirty="0"/>
              <a:t>Solution 2:</a:t>
            </a:r>
            <a:endParaRPr lang="en-MY" dirty="0"/>
          </a:p>
          <a:p>
            <a:pPr lvl="1"/>
            <a:r>
              <a:rPr lang="en-US" dirty="0"/>
              <a:t>Convert mathematical expression to </a:t>
            </a:r>
            <a:r>
              <a:rPr lang="en-US" b="1" dirty="0" err="1"/>
              <a:t>postorder</a:t>
            </a:r>
            <a:r>
              <a:rPr lang="en-US" b="1" dirty="0"/>
              <a:t> </a:t>
            </a:r>
            <a:r>
              <a:rPr lang="en-US" dirty="0"/>
              <a:t> :</a:t>
            </a:r>
            <a:r>
              <a:rPr lang="en-MY" dirty="0"/>
              <a:t> A B C * +</a:t>
            </a:r>
          </a:p>
          <a:p>
            <a:pPr lvl="1"/>
            <a:r>
              <a:rPr lang="en-US" dirty="0"/>
              <a:t>Construct the expression tree.</a:t>
            </a:r>
            <a:endParaRPr lang="en-MY" dirty="0"/>
          </a:p>
          <a:p>
            <a:pPr lvl="2"/>
            <a:r>
              <a:rPr lang="en-US" dirty="0"/>
              <a:t>starts from right</a:t>
            </a:r>
            <a:endParaRPr lang="en-MY" dirty="0"/>
          </a:p>
          <a:p>
            <a:pPr lvl="1"/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2066476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0DBD3-8EDE-459B-AB5A-E53CAB622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Example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613698-FFC7-4739-B5BA-EA8488E11A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MY" dirty="0"/>
              <a:t>Expression : A + B * C, </a:t>
            </a:r>
            <a:r>
              <a:rPr lang="en-MY" dirty="0" err="1"/>
              <a:t>postorder</a:t>
            </a:r>
            <a:r>
              <a:rPr lang="en-MY" dirty="0"/>
              <a:t> : A B C * +</a:t>
            </a:r>
          </a:p>
          <a:p>
            <a:pPr marL="0" indent="0">
              <a:buNone/>
            </a:pPr>
            <a:endParaRPr lang="en-MY" dirty="0"/>
          </a:p>
          <a:p>
            <a:pPr marL="457200" lvl="1" indent="0">
              <a:buNone/>
            </a:pPr>
            <a:endParaRPr lang="en-MY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7160D9C5-22A1-4A6C-9366-BCCF13E945E3}"/>
              </a:ext>
            </a:extLst>
          </p:cNvPr>
          <p:cNvCxnSpPr>
            <a:cxnSpLocks/>
          </p:cNvCxnSpPr>
          <p:nvPr/>
        </p:nvCxnSpPr>
        <p:spPr>
          <a:xfrm>
            <a:off x="7028124" y="1477926"/>
            <a:ext cx="0" cy="44180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F59B38EF-2836-4404-BDFE-8E8672C92B95}"/>
              </a:ext>
            </a:extLst>
          </p:cNvPr>
          <p:cNvSpPr txBox="1"/>
          <p:nvPr/>
        </p:nvSpPr>
        <p:spPr>
          <a:xfrm>
            <a:off x="5922338" y="954976"/>
            <a:ext cx="2211572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MY" dirty="0"/>
              <a:t>operator = </a:t>
            </a:r>
            <a:r>
              <a:rPr lang="en-US" dirty="0"/>
              <a:t>root/node </a:t>
            </a:r>
            <a:endParaRPr lang="en-MY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065942D-3B8F-4399-A96D-EC4672B03B23}"/>
              </a:ext>
            </a:extLst>
          </p:cNvPr>
          <p:cNvSpPr txBox="1"/>
          <p:nvPr/>
        </p:nvSpPr>
        <p:spPr>
          <a:xfrm>
            <a:off x="8792817" y="197748"/>
            <a:ext cx="31341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1200" dirty="0"/>
              <a:t>Rule:</a:t>
            </a:r>
          </a:p>
          <a:p>
            <a:pPr lvl="1"/>
            <a:r>
              <a:rPr lang="en-US" sz="1200" dirty="0"/>
              <a:t>Pre Order: </a:t>
            </a:r>
          </a:p>
          <a:p>
            <a:pPr lvl="1"/>
            <a:r>
              <a:rPr lang="en-US" sz="1200" dirty="0"/>
              <a:t>Construct the expression tree starts from right</a:t>
            </a:r>
          </a:p>
          <a:p>
            <a:pPr lvl="1"/>
            <a:r>
              <a:rPr lang="en-US" sz="1200" dirty="0"/>
              <a:t>Root/node = operator</a:t>
            </a:r>
          </a:p>
          <a:p>
            <a:pPr lvl="1"/>
            <a:r>
              <a:rPr lang="en-US" sz="1200" dirty="0"/>
              <a:t>Leaf = operand</a:t>
            </a:r>
          </a:p>
          <a:p>
            <a:pPr lvl="1"/>
            <a:endParaRPr lang="en-MY" sz="1200" dirty="0"/>
          </a:p>
          <a:p>
            <a:endParaRPr lang="en-MY" sz="1200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DA9EE4E-9912-4366-B621-73C52EF8E2C4}"/>
              </a:ext>
            </a:extLst>
          </p:cNvPr>
          <p:cNvSpPr/>
          <p:nvPr/>
        </p:nvSpPr>
        <p:spPr>
          <a:xfrm>
            <a:off x="5401340" y="2552754"/>
            <a:ext cx="467832" cy="4160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34788281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0DBD3-8EDE-459B-AB5A-E53CAB622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Example (</a:t>
            </a:r>
            <a:r>
              <a:rPr lang="en-MY" dirty="0" err="1"/>
              <a:t>pg</a:t>
            </a:r>
            <a:r>
              <a:rPr lang="en-MY" dirty="0"/>
              <a:t> 83)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613698-FFC7-4739-B5BA-EA8488E11A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MY" dirty="0"/>
              <a:t>Expression : A + B * C, </a:t>
            </a:r>
            <a:r>
              <a:rPr lang="en-MY" dirty="0" err="1"/>
              <a:t>postorder</a:t>
            </a:r>
            <a:r>
              <a:rPr lang="en-MY" dirty="0"/>
              <a:t> : A B C * +</a:t>
            </a:r>
          </a:p>
          <a:p>
            <a:pPr marL="0" indent="0">
              <a:buNone/>
            </a:pPr>
            <a:endParaRPr lang="en-MY" dirty="0"/>
          </a:p>
          <a:p>
            <a:pPr marL="457200" lvl="1" indent="0">
              <a:buNone/>
            </a:pPr>
            <a:endParaRPr lang="en-MY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7160D9C5-22A1-4A6C-9366-BCCF13E945E3}"/>
              </a:ext>
            </a:extLst>
          </p:cNvPr>
          <p:cNvCxnSpPr>
            <a:cxnSpLocks/>
          </p:cNvCxnSpPr>
          <p:nvPr/>
        </p:nvCxnSpPr>
        <p:spPr>
          <a:xfrm>
            <a:off x="6772940" y="1477926"/>
            <a:ext cx="0" cy="44180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9065942D-3B8F-4399-A96D-EC4672B03B23}"/>
              </a:ext>
            </a:extLst>
          </p:cNvPr>
          <p:cNvSpPr txBox="1"/>
          <p:nvPr/>
        </p:nvSpPr>
        <p:spPr>
          <a:xfrm>
            <a:off x="8792817" y="197748"/>
            <a:ext cx="31341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1200" dirty="0"/>
              <a:t>Rule:</a:t>
            </a:r>
          </a:p>
          <a:p>
            <a:pPr lvl="1"/>
            <a:r>
              <a:rPr lang="en-US" sz="1200" dirty="0"/>
              <a:t>Pre Order: </a:t>
            </a:r>
          </a:p>
          <a:p>
            <a:pPr lvl="1"/>
            <a:r>
              <a:rPr lang="en-US" sz="1200" dirty="0"/>
              <a:t>Construct the expression tree starts from right</a:t>
            </a:r>
          </a:p>
          <a:p>
            <a:pPr lvl="1"/>
            <a:r>
              <a:rPr lang="en-US" sz="1200" dirty="0"/>
              <a:t>Root/node = operator</a:t>
            </a:r>
          </a:p>
          <a:p>
            <a:pPr lvl="1"/>
            <a:r>
              <a:rPr lang="en-US" sz="1200" dirty="0"/>
              <a:t>Leaf = operand</a:t>
            </a:r>
          </a:p>
          <a:p>
            <a:pPr lvl="1"/>
            <a:endParaRPr lang="en-MY" sz="1200" dirty="0"/>
          </a:p>
          <a:p>
            <a:endParaRPr lang="en-MY" sz="1200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DA9EE4E-9912-4366-B621-73C52EF8E2C4}"/>
              </a:ext>
            </a:extLst>
          </p:cNvPr>
          <p:cNvSpPr/>
          <p:nvPr/>
        </p:nvSpPr>
        <p:spPr>
          <a:xfrm>
            <a:off x="5401340" y="2552754"/>
            <a:ext cx="467832" cy="4160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+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4CEC4A1-0450-4898-8FC9-1716C583BEB7}"/>
              </a:ext>
            </a:extLst>
          </p:cNvPr>
          <p:cNvSpPr/>
          <p:nvPr/>
        </p:nvSpPr>
        <p:spPr>
          <a:xfrm>
            <a:off x="6191694" y="3220962"/>
            <a:ext cx="467832" cy="4160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*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4D5BC33-6C44-4F32-9116-C5B08BA005AF}"/>
              </a:ext>
            </a:extLst>
          </p:cNvPr>
          <p:cNvCxnSpPr>
            <a:cxnSpLocks/>
            <a:stCxn id="7" idx="5"/>
            <a:endCxn id="13" idx="1"/>
          </p:cNvCxnSpPr>
          <p:nvPr/>
        </p:nvCxnSpPr>
        <p:spPr>
          <a:xfrm>
            <a:off x="5800660" y="2907896"/>
            <a:ext cx="459546" cy="3739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ED0A5A52-E4EC-4505-9833-8F01D8E013C6}"/>
              </a:ext>
            </a:extLst>
          </p:cNvPr>
          <p:cNvSpPr txBox="1"/>
          <p:nvPr/>
        </p:nvSpPr>
        <p:spPr>
          <a:xfrm>
            <a:off x="5922338" y="954976"/>
            <a:ext cx="2211572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MY" dirty="0"/>
              <a:t>operator = </a:t>
            </a:r>
            <a:r>
              <a:rPr lang="en-US" dirty="0"/>
              <a:t>root/node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2410620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0DBD3-8EDE-459B-AB5A-E53CAB622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Example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613698-FFC7-4739-B5BA-EA8488E11A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MY" dirty="0"/>
              <a:t>Expression : A + B * C, </a:t>
            </a:r>
            <a:r>
              <a:rPr lang="en-MY" dirty="0" err="1"/>
              <a:t>postorder</a:t>
            </a:r>
            <a:r>
              <a:rPr lang="en-MY" dirty="0"/>
              <a:t> : A B C * +</a:t>
            </a:r>
          </a:p>
          <a:p>
            <a:pPr marL="0" indent="0">
              <a:buNone/>
            </a:pPr>
            <a:endParaRPr lang="en-MY" dirty="0"/>
          </a:p>
          <a:p>
            <a:pPr marL="457200" lvl="1" indent="0">
              <a:buNone/>
            </a:pPr>
            <a:endParaRPr lang="en-MY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7160D9C5-22A1-4A6C-9366-BCCF13E945E3}"/>
              </a:ext>
            </a:extLst>
          </p:cNvPr>
          <p:cNvCxnSpPr>
            <a:cxnSpLocks/>
          </p:cNvCxnSpPr>
          <p:nvPr/>
        </p:nvCxnSpPr>
        <p:spPr>
          <a:xfrm>
            <a:off x="6485859" y="1477926"/>
            <a:ext cx="0" cy="44180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9065942D-3B8F-4399-A96D-EC4672B03B23}"/>
              </a:ext>
            </a:extLst>
          </p:cNvPr>
          <p:cNvSpPr txBox="1"/>
          <p:nvPr/>
        </p:nvSpPr>
        <p:spPr>
          <a:xfrm>
            <a:off x="8792817" y="197748"/>
            <a:ext cx="31341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1200" dirty="0"/>
              <a:t>Rule:</a:t>
            </a:r>
          </a:p>
          <a:p>
            <a:pPr lvl="1"/>
            <a:r>
              <a:rPr lang="en-US" sz="1200" dirty="0"/>
              <a:t>Pre Order: </a:t>
            </a:r>
          </a:p>
          <a:p>
            <a:pPr lvl="1"/>
            <a:r>
              <a:rPr lang="en-US" sz="1200" dirty="0"/>
              <a:t>Construct the expression tree starts from right</a:t>
            </a:r>
          </a:p>
          <a:p>
            <a:pPr lvl="1"/>
            <a:r>
              <a:rPr lang="en-US" sz="1200" dirty="0"/>
              <a:t>Root/node = operator</a:t>
            </a:r>
          </a:p>
          <a:p>
            <a:pPr lvl="1"/>
            <a:r>
              <a:rPr lang="en-US" sz="1200" dirty="0"/>
              <a:t>Leaf = operand</a:t>
            </a:r>
          </a:p>
          <a:p>
            <a:pPr lvl="1"/>
            <a:endParaRPr lang="en-MY" sz="1200" dirty="0"/>
          </a:p>
          <a:p>
            <a:endParaRPr lang="en-MY" sz="1200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DA9EE4E-9912-4366-B621-73C52EF8E2C4}"/>
              </a:ext>
            </a:extLst>
          </p:cNvPr>
          <p:cNvSpPr/>
          <p:nvPr/>
        </p:nvSpPr>
        <p:spPr>
          <a:xfrm>
            <a:off x="5401340" y="2552754"/>
            <a:ext cx="467832" cy="4160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+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4CEC4A1-0450-4898-8FC9-1716C583BEB7}"/>
              </a:ext>
            </a:extLst>
          </p:cNvPr>
          <p:cNvSpPr/>
          <p:nvPr/>
        </p:nvSpPr>
        <p:spPr>
          <a:xfrm>
            <a:off x="6191694" y="3220962"/>
            <a:ext cx="467832" cy="4160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*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4D5BC33-6C44-4F32-9116-C5B08BA005AF}"/>
              </a:ext>
            </a:extLst>
          </p:cNvPr>
          <p:cNvCxnSpPr>
            <a:cxnSpLocks/>
            <a:stCxn id="7" idx="5"/>
            <a:endCxn id="13" idx="1"/>
          </p:cNvCxnSpPr>
          <p:nvPr/>
        </p:nvCxnSpPr>
        <p:spPr>
          <a:xfrm>
            <a:off x="5800660" y="2907896"/>
            <a:ext cx="459546" cy="3739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7E34D781-0ADB-4EE5-82E0-8ED888BED8FF}"/>
              </a:ext>
            </a:extLst>
          </p:cNvPr>
          <p:cNvSpPr txBox="1"/>
          <p:nvPr/>
        </p:nvSpPr>
        <p:spPr>
          <a:xfrm>
            <a:off x="5800660" y="973657"/>
            <a:ext cx="1706524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MY" dirty="0"/>
              <a:t>operand = leaf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EF8DD4D-A9D5-4652-BAFA-B08ED6487A08}"/>
              </a:ext>
            </a:extLst>
          </p:cNvPr>
          <p:cNvSpPr/>
          <p:nvPr/>
        </p:nvSpPr>
        <p:spPr>
          <a:xfrm>
            <a:off x="7039352" y="3894357"/>
            <a:ext cx="467832" cy="4160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C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FCA4926-674B-433C-B80B-07DAC9BE6B84}"/>
              </a:ext>
            </a:extLst>
          </p:cNvPr>
          <p:cNvCxnSpPr>
            <a:cxnSpLocks/>
            <a:stCxn id="13" idx="5"/>
            <a:endCxn id="11" idx="1"/>
          </p:cNvCxnSpPr>
          <p:nvPr/>
        </p:nvCxnSpPr>
        <p:spPr>
          <a:xfrm>
            <a:off x="6591014" y="3576104"/>
            <a:ext cx="516850" cy="3791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94333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0DBD3-8EDE-459B-AB5A-E53CAB622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Example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613698-FFC7-4739-B5BA-EA8488E11A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MY" dirty="0"/>
              <a:t>Expression : A + B * C, </a:t>
            </a:r>
            <a:r>
              <a:rPr lang="en-MY" dirty="0" err="1"/>
              <a:t>postorder</a:t>
            </a:r>
            <a:r>
              <a:rPr lang="en-MY" dirty="0"/>
              <a:t> : A B C * +</a:t>
            </a:r>
          </a:p>
          <a:p>
            <a:pPr marL="0" indent="0">
              <a:buNone/>
            </a:pPr>
            <a:endParaRPr lang="en-MY" dirty="0"/>
          </a:p>
          <a:p>
            <a:pPr marL="457200" lvl="1" indent="0">
              <a:buNone/>
            </a:pPr>
            <a:endParaRPr lang="en-MY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7160D9C5-22A1-4A6C-9366-BCCF13E945E3}"/>
              </a:ext>
            </a:extLst>
          </p:cNvPr>
          <p:cNvCxnSpPr>
            <a:cxnSpLocks/>
          </p:cNvCxnSpPr>
          <p:nvPr/>
        </p:nvCxnSpPr>
        <p:spPr>
          <a:xfrm>
            <a:off x="6241310" y="1477926"/>
            <a:ext cx="0" cy="44180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9065942D-3B8F-4399-A96D-EC4672B03B23}"/>
              </a:ext>
            </a:extLst>
          </p:cNvPr>
          <p:cNvSpPr txBox="1"/>
          <p:nvPr/>
        </p:nvSpPr>
        <p:spPr>
          <a:xfrm>
            <a:off x="8792817" y="197748"/>
            <a:ext cx="31341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1200" dirty="0"/>
              <a:t>Rule:</a:t>
            </a:r>
          </a:p>
          <a:p>
            <a:pPr lvl="1"/>
            <a:r>
              <a:rPr lang="en-US" sz="1200" dirty="0"/>
              <a:t>Pre Order: </a:t>
            </a:r>
          </a:p>
          <a:p>
            <a:pPr lvl="1"/>
            <a:r>
              <a:rPr lang="en-US" sz="1200" dirty="0"/>
              <a:t>Construct the expression tree starts from right</a:t>
            </a:r>
          </a:p>
          <a:p>
            <a:pPr lvl="1"/>
            <a:r>
              <a:rPr lang="en-US" sz="1200" dirty="0"/>
              <a:t>Root/node = operator</a:t>
            </a:r>
          </a:p>
          <a:p>
            <a:pPr lvl="1"/>
            <a:r>
              <a:rPr lang="en-US" sz="1200" dirty="0"/>
              <a:t>Leaf = operand</a:t>
            </a:r>
          </a:p>
          <a:p>
            <a:pPr lvl="1"/>
            <a:endParaRPr lang="en-MY" sz="1200" dirty="0"/>
          </a:p>
          <a:p>
            <a:endParaRPr lang="en-MY" sz="1200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DA9EE4E-9912-4366-B621-73C52EF8E2C4}"/>
              </a:ext>
            </a:extLst>
          </p:cNvPr>
          <p:cNvSpPr/>
          <p:nvPr/>
        </p:nvSpPr>
        <p:spPr>
          <a:xfrm>
            <a:off x="5401340" y="2552754"/>
            <a:ext cx="467832" cy="4160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+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4CEC4A1-0450-4898-8FC9-1716C583BEB7}"/>
              </a:ext>
            </a:extLst>
          </p:cNvPr>
          <p:cNvSpPr/>
          <p:nvPr/>
        </p:nvSpPr>
        <p:spPr>
          <a:xfrm>
            <a:off x="6191694" y="3220962"/>
            <a:ext cx="467832" cy="4160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*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4D5BC33-6C44-4F32-9116-C5B08BA005AF}"/>
              </a:ext>
            </a:extLst>
          </p:cNvPr>
          <p:cNvCxnSpPr>
            <a:cxnSpLocks/>
            <a:stCxn id="7" idx="5"/>
            <a:endCxn id="13" idx="1"/>
          </p:cNvCxnSpPr>
          <p:nvPr/>
        </p:nvCxnSpPr>
        <p:spPr>
          <a:xfrm>
            <a:off x="5800660" y="2907896"/>
            <a:ext cx="459546" cy="3739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7E34D781-0ADB-4EE5-82E0-8ED888BED8FF}"/>
              </a:ext>
            </a:extLst>
          </p:cNvPr>
          <p:cNvSpPr txBox="1"/>
          <p:nvPr/>
        </p:nvSpPr>
        <p:spPr>
          <a:xfrm>
            <a:off x="5556111" y="973657"/>
            <a:ext cx="1706524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MY" dirty="0"/>
              <a:t>operand = leaf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EF8DD4D-A9D5-4652-BAFA-B08ED6487A08}"/>
              </a:ext>
            </a:extLst>
          </p:cNvPr>
          <p:cNvSpPr/>
          <p:nvPr/>
        </p:nvSpPr>
        <p:spPr>
          <a:xfrm>
            <a:off x="7039352" y="3894357"/>
            <a:ext cx="467832" cy="4160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C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FCA4926-674B-433C-B80B-07DAC9BE6B84}"/>
              </a:ext>
            </a:extLst>
          </p:cNvPr>
          <p:cNvCxnSpPr>
            <a:cxnSpLocks/>
            <a:stCxn id="13" idx="5"/>
            <a:endCxn id="11" idx="1"/>
          </p:cNvCxnSpPr>
          <p:nvPr/>
        </p:nvCxnSpPr>
        <p:spPr>
          <a:xfrm>
            <a:off x="6591014" y="3576104"/>
            <a:ext cx="516850" cy="3791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9E480430-D330-4462-BCE5-26A6C7C1A84E}"/>
              </a:ext>
            </a:extLst>
          </p:cNvPr>
          <p:cNvSpPr/>
          <p:nvPr/>
        </p:nvSpPr>
        <p:spPr>
          <a:xfrm>
            <a:off x="5667158" y="4060559"/>
            <a:ext cx="467832" cy="4160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B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360F355-17BB-4D28-A192-DC8A2F1BB72E}"/>
              </a:ext>
            </a:extLst>
          </p:cNvPr>
          <p:cNvCxnSpPr>
            <a:cxnSpLocks/>
            <a:stCxn id="13" idx="3"/>
            <a:endCxn id="15" idx="0"/>
          </p:cNvCxnSpPr>
          <p:nvPr/>
        </p:nvCxnSpPr>
        <p:spPr>
          <a:xfrm flipH="1">
            <a:off x="5901074" y="3576104"/>
            <a:ext cx="359132" cy="4844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30825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0DBD3-8EDE-459B-AB5A-E53CAB622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Example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613698-FFC7-4739-B5BA-EA8488E11A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MY" dirty="0"/>
              <a:t>Expression : A + B * C, </a:t>
            </a:r>
            <a:r>
              <a:rPr lang="en-MY" dirty="0" err="1"/>
              <a:t>postorder</a:t>
            </a:r>
            <a:r>
              <a:rPr lang="en-MY" dirty="0"/>
              <a:t> : A B C * +</a:t>
            </a:r>
          </a:p>
          <a:p>
            <a:pPr marL="0" indent="0">
              <a:buNone/>
            </a:pPr>
            <a:endParaRPr lang="en-MY" dirty="0"/>
          </a:p>
          <a:p>
            <a:pPr marL="457200" lvl="1" indent="0">
              <a:buNone/>
            </a:pPr>
            <a:endParaRPr lang="en-MY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7160D9C5-22A1-4A6C-9366-BCCF13E945E3}"/>
              </a:ext>
            </a:extLst>
          </p:cNvPr>
          <p:cNvCxnSpPr>
            <a:cxnSpLocks/>
          </p:cNvCxnSpPr>
          <p:nvPr/>
        </p:nvCxnSpPr>
        <p:spPr>
          <a:xfrm>
            <a:off x="5964864" y="1488559"/>
            <a:ext cx="0" cy="44180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9065942D-3B8F-4399-A96D-EC4672B03B23}"/>
              </a:ext>
            </a:extLst>
          </p:cNvPr>
          <p:cNvSpPr txBox="1"/>
          <p:nvPr/>
        </p:nvSpPr>
        <p:spPr>
          <a:xfrm>
            <a:off x="8792817" y="197748"/>
            <a:ext cx="31341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1200" dirty="0"/>
              <a:t>Rule:</a:t>
            </a:r>
          </a:p>
          <a:p>
            <a:pPr lvl="1"/>
            <a:r>
              <a:rPr lang="en-US" sz="1200" dirty="0"/>
              <a:t>Pre Order: </a:t>
            </a:r>
          </a:p>
          <a:p>
            <a:pPr lvl="1"/>
            <a:r>
              <a:rPr lang="en-US" sz="1200" dirty="0"/>
              <a:t>Construct the expression tree starts from right</a:t>
            </a:r>
          </a:p>
          <a:p>
            <a:pPr lvl="1"/>
            <a:r>
              <a:rPr lang="en-US" sz="1200" dirty="0"/>
              <a:t>Root/node = operator</a:t>
            </a:r>
          </a:p>
          <a:p>
            <a:pPr lvl="1"/>
            <a:r>
              <a:rPr lang="en-US" sz="1200" dirty="0"/>
              <a:t>Leaf = operand</a:t>
            </a:r>
          </a:p>
          <a:p>
            <a:pPr lvl="1"/>
            <a:endParaRPr lang="en-MY" sz="1200" dirty="0"/>
          </a:p>
          <a:p>
            <a:endParaRPr lang="en-MY" sz="1200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DA9EE4E-9912-4366-B621-73C52EF8E2C4}"/>
              </a:ext>
            </a:extLst>
          </p:cNvPr>
          <p:cNvSpPr/>
          <p:nvPr/>
        </p:nvSpPr>
        <p:spPr>
          <a:xfrm>
            <a:off x="5401340" y="2552754"/>
            <a:ext cx="467832" cy="4160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+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4CEC4A1-0450-4898-8FC9-1716C583BEB7}"/>
              </a:ext>
            </a:extLst>
          </p:cNvPr>
          <p:cNvSpPr/>
          <p:nvPr/>
        </p:nvSpPr>
        <p:spPr>
          <a:xfrm>
            <a:off x="6191694" y="3220962"/>
            <a:ext cx="467832" cy="4160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*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4D5BC33-6C44-4F32-9116-C5B08BA005AF}"/>
              </a:ext>
            </a:extLst>
          </p:cNvPr>
          <p:cNvCxnSpPr>
            <a:cxnSpLocks/>
            <a:stCxn id="7" idx="5"/>
            <a:endCxn id="13" idx="1"/>
          </p:cNvCxnSpPr>
          <p:nvPr/>
        </p:nvCxnSpPr>
        <p:spPr>
          <a:xfrm>
            <a:off x="5800660" y="2907896"/>
            <a:ext cx="459546" cy="3739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7E34D781-0ADB-4EE5-82E0-8ED888BED8FF}"/>
              </a:ext>
            </a:extLst>
          </p:cNvPr>
          <p:cNvSpPr txBox="1"/>
          <p:nvPr/>
        </p:nvSpPr>
        <p:spPr>
          <a:xfrm>
            <a:off x="5279665" y="984290"/>
            <a:ext cx="1706524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MY" dirty="0"/>
              <a:t>operand = leaf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EF8DD4D-A9D5-4652-BAFA-B08ED6487A08}"/>
              </a:ext>
            </a:extLst>
          </p:cNvPr>
          <p:cNvSpPr/>
          <p:nvPr/>
        </p:nvSpPr>
        <p:spPr>
          <a:xfrm>
            <a:off x="7039352" y="3894357"/>
            <a:ext cx="467832" cy="4160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C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FCA4926-674B-433C-B80B-07DAC9BE6B84}"/>
              </a:ext>
            </a:extLst>
          </p:cNvPr>
          <p:cNvCxnSpPr>
            <a:cxnSpLocks/>
            <a:stCxn id="13" idx="5"/>
            <a:endCxn id="11" idx="1"/>
          </p:cNvCxnSpPr>
          <p:nvPr/>
        </p:nvCxnSpPr>
        <p:spPr>
          <a:xfrm>
            <a:off x="6591014" y="3576104"/>
            <a:ext cx="516850" cy="3791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9E480430-D330-4462-BCE5-26A6C7C1A84E}"/>
              </a:ext>
            </a:extLst>
          </p:cNvPr>
          <p:cNvSpPr/>
          <p:nvPr/>
        </p:nvSpPr>
        <p:spPr>
          <a:xfrm>
            <a:off x="5667158" y="4060559"/>
            <a:ext cx="467832" cy="4160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B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360F355-17BB-4D28-A192-DC8A2F1BB72E}"/>
              </a:ext>
            </a:extLst>
          </p:cNvPr>
          <p:cNvCxnSpPr>
            <a:cxnSpLocks/>
            <a:stCxn id="13" idx="3"/>
            <a:endCxn id="15" idx="0"/>
          </p:cNvCxnSpPr>
          <p:nvPr/>
        </p:nvCxnSpPr>
        <p:spPr>
          <a:xfrm flipH="1">
            <a:off x="5901074" y="3576104"/>
            <a:ext cx="359132" cy="4844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id="{D2ECA1A5-F629-4D78-8DA6-226E5F3D4CDA}"/>
              </a:ext>
            </a:extLst>
          </p:cNvPr>
          <p:cNvSpPr/>
          <p:nvPr/>
        </p:nvSpPr>
        <p:spPr>
          <a:xfrm>
            <a:off x="4720856" y="3322412"/>
            <a:ext cx="467832" cy="4160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A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F85A739-9C73-4B45-A3D5-D66C52F5FFA6}"/>
              </a:ext>
            </a:extLst>
          </p:cNvPr>
          <p:cNvCxnSpPr>
            <a:cxnSpLocks/>
            <a:stCxn id="7" idx="3"/>
            <a:endCxn id="17" idx="0"/>
          </p:cNvCxnSpPr>
          <p:nvPr/>
        </p:nvCxnSpPr>
        <p:spPr>
          <a:xfrm flipH="1">
            <a:off x="4954772" y="2907896"/>
            <a:ext cx="515080" cy="414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1002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F86B7-68AA-4E6C-BD1D-9948DC54F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ECF959-14CF-42AC-AF3D-453F3929C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expression tree is built up from the operands and operators of an expression by placing the operands as leaves of a binary tree and operators as the interior nodes (or as parents).</a:t>
            </a:r>
            <a:endParaRPr lang="en-MY" dirty="0"/>
          </a:p>
          <a:p>
            <a:endParaRPr lang="en-MY" dirty="0"/>
          </a:p>
        </p:txBody>
      </p:sp>
      <p:pic>
        <p:nvPicPr>
          <p:cNvPr id="10" name="Picture 9" descr="Diagram&#10;&#10;Description automatically generated">
            <a:extLst>
              <a:ext uri="{FF2B5EF4-FFF2-40B4-BE49-F238E27FC236}">
                <a16:creationId xmlns:a16="http://schemas.microsoft.com/office/drawing/2014/main" id="{AF919E61-1DFC-4E40-8C66-62F7A9ECEB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1887" y="3278801"/>
            <a:ext cx="7924629" cy="2777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423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220E9-1050-402B-9018-5EE4F4ECE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build an expression tree: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4C1459-598A-45FF-B1C1-B8D6AB0CF5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Convert the mathematical expression into prefix or postfix.</a:t>
            </a:r>
            <a:endParaRPr lang="en-MY" dirty="0"/>
          </a:p>
          <a:p>
            <a:pPr lvl="0"/>
            <a:r>
              <a:rPr lang="en-US" dirty="0"/>
              <a:t>Construct the expression tree.</a:t>
            </a:r>
            <a:endParaRPr lang="en-MY" dirty="0"/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825825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0DBD3-8EDE-459B-AB5A-E53CAB622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Example 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613698-FFC7-4739-B5BA-EA8488E11A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MY" dirty="0"/>
              <a:t>Expression : A + B * C</a:t>
            </a:r>
          </a:p>
          <a:p>
            <a:r>
              <a:rPr lang="en-US" u="sng" dirty="0"/>
              <a:t>Solution 1:</a:t>
            </a:r>
            <a:endParaRPr lang="en-MY" dirty="0"/>
          </a:p>
          <a:p>
            <a:pPr lvl="1"/>
            <a:r>
              <a:rPr lang="en-US" dirty="0"/>
              <a:t>Convert mathematical expression to </a:t>
            </a:r>
            <a:r>
              <a:rPr lang="en-US" b="1" dirty="0">
                <a:solidFill>
                  <a:srgbClr val="FF0000"/>
                </a:solidFill>
              </a:rPr>
              <a:t>prefix</a:t>
            </a:r>
            <a:r>
              <a:rPr lang="en-US" b="1" dirty="0"/>
              <a:t> </a:t>
            </a:r>
            <a:r>
              <a:rPr lang="en-US" dirty="0"/>
              <a:t> :</a:t>
            </a:r>
            <a:r>
              <a:rPr lang="en-MY" dirty="0"/>
              <a:t> + A * B C</a:t>
            </a:r>
          </a:p>
          <a:p>
            <a:pPr lvl="1"/>
            <a:r>
              <a:rPr lang="en-US" dirty="0"/>
              <a:t>Construct the expression tree.</a:t>
            </a:r>
            <a:endParaRPr lang="en-MY" dirty="0"/>
          </a:p>
          <a:p>
            <a:pPr lvl="2"/>
            <a:r>
              <a:rPr lang="en-US" dirty="0"/>
              <a:t>starts from left</a:t>
            </a:r>
            <a:endParaRPr lang="en-MY" dirty="0"/>
          </a:p>
          <a:p>
            <a:pPr lvl="1"/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185646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0DBD3-8EDE-459B-AB5A-E53CAB622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Example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613698-FFC7-4739-B5BA-EA8488E11A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MY" dirty="0"/>
              <a:t>Expression : A + B * C , </a:t>
            </a:r>
            <a:r>
              <a:rPr lang="en-MY" dirty="0" err="1"/>
              <a:t>preorder</a:t>
            </a:r>
            <a:r>
              <a:rPr lang="en-MY" dirty="0"/>
              <a:t> : + A * B C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082A95D-4E86-4BB4-9982-72205721CCF5}"/>
              </a:ext>
            </a:extLst>
          </p:cNvPr>
          <p:cNvSpPr txBox="1"/>
          <p:nvPr/>
        </p:nvSpPr>
        <p:spPr>
          <a:xfrm>
            <a:off x="8792817" y="197748"/>
            <a:ext cx="31341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1200" dirty="0"/>
              <a:t>Rule:</a:t>
            </a:r>
          </a:p>
          <a:p>
            <a:pPr lvl="1"/>
            <a:r>
              <a:rPr lang="en-US" sz="1200" dirty="0"/>
              <a:t>Pre Order: </a:t>
            </a:r>
          </a:p>
          <a:p>
            <a:pPr lvl="1"/>
            <a:r>
              <a:rPr lang="en-US" sz="1200" dirty="0"/>
              <a:t>Construct the expression tree starts from left</a:t>
            </a:r>
          </a:p>
          <a:p>
            <a:pPr lvl="1"/>
            <a:r>
              <a:rPr lang="en-US" sz="1200" dirty="0"/>
              <a:t>Root/node = operator</a:t>
            </a:r>
          </a:p>
          <a:p>
            <a:pPr lvl="1"/>
            <a:r>
              <a:rPr lang="en-US" sz="1200" dirty="0"/>
              <a:t>Leaf = operand</a:t>
            </a:r>
          </a:p>
          <a:p>
            <a:pPr lvl="1"/>
            <a:endParaRPr lang="en-MY" sz="1200" dirty="0"/>
          </a:p>
          <a:p>
            <a:endParaRPr lang="en-MY" sz="1200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E85F36E6-5C35-49FC-99F7-5CEB04FAAE9A}"/>
              </a:ext>
            </a:extLst>
          </p:cNvPr>
          <p:cNvCxnSpPr>
            <a:cxnSpLocks/>
          </p:cNvCxnSpPr>
          <p:nvPr/>
        </p:nvCxnSpPr>
        <p:spPr>
          <a:xfrm>
            <a:off x="5869172" y="1477926"/>
            <a:ext cx="0" cy="44180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776083EB-FA37-483B-95F7-90D8BB68474D}"/>
              </a:ext>
            </a:extLst>
          </p:cNvPr>
          <p:cNvSpPr txBox="1"/>
          <p:nvPr/>
        </p:nvSpPr>
        <p:spPr>
          <a:xfrm>
            <a:off x="4763386" y="954976"/>
            <a:ext cx="2211572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MY" dirty="0"/>
              <a:t>operator = </a:t>
            </a:r>
            <a:r>
              <a:rPr lang="en-US" dirty="0"/>
              <a:t>root/node </a:t>
            </a:r>
            <a:endParaRPr lang="en-MY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FD817DF-ECAA-4B08-B81B-FCC8FD05F426}"/>
              </a:ext>
            </a:extLst>
          </p:cNvPr>
          <p:cNvSpPr/>
          <p:nvPr/>
        </p:nvSpPr>
        <p:spPr>
          <a:xfrm>
            <a:off x="5401340" y="2552754"/>
            <a:ext cx="467832" cy="4160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223947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0DBD3-8EDE-459B-AB5A-E53CAB622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Example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613698-FFC7-4739-B5BA-EA8488E11A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MY" dirty="0"/>
              <a:t>Expression : A + B * C , </a:t>
            </a:r>
            <a:r>
              <a:rPr lang="en-MY" dirty="0" err="1"/>
              <a:t>preorder</a:t>
            </a:r>
            <a:r>
              <a:rPr lang="en-MY" dirty="0"/>
              <a:t> : + A * B C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082A95D-4E86-4BB4-9982-72205721CCF5}"/>
              </a:ext>
            </a:extLst>
          </p:cNvPr>
          <p:cNvSpPr txBox="1"/>
          <p:nvPr/>
        </p:nvSpPr>
        <p:spPr>
          <a:xfrm>
            <a:off x="8792817" y="197748"/>
            <a:ext cx="31341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1200" dirty="0"/>
              <a:t>Rule:</a:t>
            </a:r>
          </a:p>
          <a:p>
            <a:pPr lvl="1"/>
            <a:r>
              <a:rPr lang="en-US" sz="1200" dirty="0"/>
              <a:t>Pre Order: </a:t>
            </a:r>
          </a:p>
          <a:p>
            <a:pPr lvl="1"/>
            <a:r>
              <a:rPr lang="en-US" sz="1200" dirty="0"/>
              <a:t>Construct the expression tree starts from left</a:t>
            </a:r>
          </a:p>
          <a:p>
            <a:pPr lvl="1"/>
            <a:r>
              <a:rPr lang="en-US" sz="1200" dirty="0"/>
              <a:t>Root/node = operator</a:t>
            </a:r>
          </a:p>
          <a:p>
            <a:pPr lvl="1"/>
            <a:r>
              <a:rPr lang="en-US" sz="1200" dirty="0"/>
              <a:t>Leaf = operand</a:t>
            </a:r>
          </a:p>
          <a:p>
            <a:pPr lvl="1"/>
            <a:endParaRPr lang="en-MY" sz="1200" dirty="0"/>
          </a:p>
          <a:p>
            <a:endParaRPr lang="en-MY" sz="1200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E85F36E6-5C35-49FC-99F7-5CEB04FAAE9A}"/>
              </a:ext>
            </a:extLst>
          </p:cNvPr>
          <p:cNvCxnSpPr>
            <a:cxnSpLocks/>
          </p:cNvCxnSpPr>
          <p:nvPr/>
        </p:nvCxnSpPr>
        <p:spPr>
          <a:xfrm>
            <a:off x="6117262" y="1437886"/>
            <a:ext cx="0" cy="44180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B9D463DB-E957-4840-A0F1-010F52E74C22}"/>
              </a:ext>
            </a:extLst>
          </p:cNvPr>
          <p:cNvSpPr txBox="1"/>
          <p:nvPr/>
        </p:nvSpPr>
        <p:spPr>
          <a:xfrm>
            <a:off x="5188688" y="2828260"/>
            <a:ext cx="1637414" cy="435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MY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76083EB-FA37-483B-95F7-90D8BB68474D}"/>
              </a:ext>
            </a:extLst>
          </p:cNvPr>
          <p:cNvSpPr txBox="1"/>
          <p:nvPr/>
        </p:nvSpPr>
        <p:spPr>
          <a:xfrm>
            <a:off x="5242738" y="1003863"/>
            <a:ext cx="1706524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MY" dirty="0"/>
              <a:t>Operand = leaf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FD817DF-ECAA-4B08-B81B-FCC8FD05F426}"/>
              </a:ext>
            </a:extLst>
          </p:cNvPr>
          <p:cNvSpPr/>
          <p:nvPr/>
        </p:nvSpPr>
        <p:spPr>
          <a:xfrm>
            <a:off x="5401340" y="2552754"/>
            <a:ext cx="467832" cy="4160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+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06C7D58-F789-4216-B2CC-C94DC7D8F602}"/>
              </a:ext>
            </a:extLst>
          </p:cNvPr>
          <p:cNvSpPr/>
          <p:nvPr/>
        </p:nvSpPr>
        <p:spPr>
          <a:xfrm>
            <a:off x="4720856" y="3322412"/>
            <a:ext cx="467832" cy="4160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A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6282907-52CF-4977-9763-36FD9B0D6A7C}"/>
              </a:ext>
            </a:extLst>
          </p:cNvPr>
          <p:cNvCxnSpPr>
            <a:stCxn id="9" idx="3"/>
            <a:endCxn id="10" idx="0"/>
          </p:cNvCxnSpPr>
          <p:nvPr/>
        </p:nvCxnSpPr>
        <p:spPr>
          <a:xfrm flipH="1">
            <a:off x="4954772" y="2907896"/>
            <a:ext cx="515080" cy="414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7282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0DBD3-8EDE-459B-AB5A-E53CAB622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Example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613698-FFC7-4739-B5BA-EA8488E11A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MY" dirty="0"/>
              <a:t>Expression : A + B * C , </a:t>
            </a:r>
            <a:r>
              <a:rPr lang="en-MY" dirty="0" err="1"/>
              <a:t>preorder</a:t>
            </a:r>
            <a:r>
              <a:rPr lang="en-MY" dirty="0"/>
              <a:t> : + A * B C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082A95D-4E86-4BB4-9982-72205721CCF5}"/>
              </a:ext>
            </a:extLst>
          </p:cNvPr>
          <p:cNvSpPr txBox="1"/>
          <p:nvPr/>
        </p:nvSpPr>
        <p:spPr>
          <a:xfrm>
            <a:off x="8792817" y="197748"/>
            <a:ext cx="31341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1200" dirty="0"/>
              <a:t>Rule:</a:t>
            </a:r>
          </a:p>
          <a:p>
            <a:pPr lvl="1"/>
            <a:r>
              <a:rPr lang="en-US" sz="1200" dirty="0"/>
              <a:t>Pre Order: </a:t>
            </a:r>
          </a:p>
          <a:p>
            <a:pPr lvl="1"/>
            <a:r>
              <a:rPr lang="en-US" sz="1200" dirty="0"/>
              <a:t>Construct the expression tree starts from left</a:t>
            </a:r>
          </a:p>
          <a:p>
            <a:pPr lvl="1"/>
            <a:r>
              <a:rPr lang="en-US" sz="1200" dirty="0"/>
              <a:t>Root/node = operator</a:t>
            </a:r>
          </a:p>
          <a:p>
            <a:pPr lvl="1"/>
            <a:r>
              <a:rPr lang="en-US" sz="1200" dirty="0"/>
              <a:t>Leaf = operand</a:t>
            </a:r>
          </a:p>
          <a:p>
            <a:pPr lvl="1"/>
            <a:endParaRPr lang="en-MY" sz="1200" dirty="0"/>
          </a:p>
          <a:p>
            <a:endParaRPr lang="en-MY" sz="1200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E85F36E6-5C35-49FC-99F7-5CEB04FAAE9A}"/>
              </a:ext>
            </a:extLst>
          </p:cNvPr>
          <p:cNvCxnSpPr>
            <a:cxnSpLocks/>
          </p:cNvCxnSpPr>
          <p:nvPr/>
        </p:nvCxnSpPr>
        <p:spPr>
          <a:xfrm>
            <a:off x="6989134" y="1437886"/>
            <a:ext cx="0" cy="44180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Oval 8">
            <a:extLst>
              <a:ext uri="{FF2B5EF4-FFF2-40B4-BE49-F238E27FC236}">
                <a16:creationId xmlns:a16="http://schemas.microsoft.com/office/drawing/2014/main" id="{2FD817DF-ECAA-4B08-B81B-FCC8FD05F426}"/>
              </a:ext>
            </a:extLst>
          </p:cNvPr>
          <p:cNvSpPr/>
          <p:nvPr/>
        </p:nvSpPr>
        <p:spPr>
          <a:xfrm>
            <a:off x="5401340" y="2552754"/>
            <a:ext cx="467832" cy="4160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+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06C7D58-F789-4216-B2CC-C94DC7D8F602}"/>
              </a:ext>
            </a:extLst>
          </p:cNvPr>
          <p:cNvSpPr/>
          <p:nvPr/>
        </p:nvSpPr>
        <p:spPr>
          <a:xfrm>
            <a:off x="4720856" y="3322412"/>
            <a:ext cx="467832" cy="4160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A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6282907-52CF-4977-9763-36FD9B0D6A7C}"/>
              </a:ext>
            </a:extLst>
          </p:cNvPr>
          <p:cNvCxnSpPr>
            <a:stCxn id="9" idx="3"/>
            <a:endCxn id="10" idx="0"/>
          </p:cNvCxnSpPr>
          <p:nvPr/>
        </p:nvCxnSpPr>
        <p:spPr>
          <a:xfrm flipH="1">
            <a:off x="4954772" y="2907896"/>
            <a:ext cx="515080" cy="414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>
            <a:extLst>
              <a:ext uri="{FF2B5EF4-FFF2-40B4-BE49-F238E27FC236}">
                <a16:creationId xmlns:a16="http://schemas.microsoft.com/office/drawing/2014/main" id="{EA2F8DF1-7445-46BE-B0CC-5702D64DB506}"/>
              </a:ext>
            </a:extLst>
          </p:cNvPr>
          <p:cNvSpPr/>
          <p:nvPr/>
        </p:nvSpPr>
        <p:spPr>
          <a:xfrm>
            <a:off x="6159792" y="3322411"/>
            <a:ext cx="467832" cy="4160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*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4CD44B0-869E-429C-BCB3-23C2C4C73A5F}"/>
              </a:ext>
            </a:extLst>
          </p:cNvPr>
          <p:cNvCxnSpPr>
            <a:cxnSpLocks/>
            <a:stCxn id="9" idx="5"/>
            <a:endCxn id="13" idx="0"/>
          </p:cNvCxnSpPr>
          <p:nvPr/>
        </p:nvCxnSpPr>
        <p:spPr>
          <a:xfrm>
            <a:off x="5800660" y="2907896"/>
            <a:ext cx="593048" cy="4145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655FCA07-A23B-4D57-843C-54EC2DF68160}"/>
              </a:ext>
            </a:extLst>
          </p:cNvPr>
          <p:cNvSpPr txBox="1"/>
          <p:nvPr/>
        </p:nvSpPr>
        <p:spPr>
          <a:xfrm>
            <a:off x="6135872" y="982578"/>
            <a:ext cx="1706524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MY" dirty="0"/>
              <a:t>operand = leaf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D6740E3E-3861-4BA8-8509-9F8356E699B2}"/>
              </a:ext>
            </a:extLst>
          </p:cNvPr>
          <p:cNvSpPr/>
          <p:nvPr/>
        </p:nvSpPr>
        <p:spPr>
          <a:xfrm>
            <a:off x="5635256" y="4125574"/>
            <a:ext cx="467832" cy="4160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B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76DE28D-555A-45DC-AA86-8CF1658D04D6}"/>
              </a:ext>
            </a:extLst>
          </p:cNvPr>
          <p:cNvCxnSpPr>
            <a:cxnSpLocks/>
            <a:stCxn id="13" idx="3"/>
            <a:endCxn id="16" idx="0"/>
          </p:cNvCxnSpPr>
          <p:nvPr/>
        </p:nvCxnSpPr>
        <p:spPr>
          <a:xfrm flipH="1">
            <a:off x="5869172" y="3677553"/>
            <a:ext cx="359132" cy="4480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81CACC18-D58C-4F87-8312-38C2C92BE2FB}"/>
              </a:ext>
            </a:extLst>
          </p:cNvPr>
          <p:cNvSpPr/>
          <p:nvPr/>
        </p:nvSpPr>
        <p:spPr>
          <a:xfrm>
            <a:off x="6657746" y="4125574"/>
            <a:ext cx="467832" cy="4160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C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D5417AD-82E4-4D9B-A78E-05C1E9E28929}"/>
              </a:ext>
            </a:extLst>
          </p:cNvPr>
          <p:cNvCxnSpPr>
            <a:cxnSpLocks/>
            <a:stCxn id="13" idx="5"/>
            <a:endCxn id="18" idx="0"/>
          </p:cNvCxnSpPr>
          <p:nvPr/>
        </p:nvCxnSpPr>
        <p:spPr>
          <a:xfrm>
            <a:off x="6559112" y="3677553"/>
            <a:ext cx="332550" cy="4480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2CE00664-8298-41BA-BC10-394AAD089A1B}"/>
              </a:ext>
            </a:extLst>
          </p:cNvPr>
          <p:cNvSpPr txBox="1"/>
          <p:nvPr/>
        </p:nvSpPr>
        <p:spPr>
          <a:xfrm>
            <a:off x="7446320" y="3677553"/>
            <a:ext cx="2138619" cy="830997"/>
          </a:xfrm>
          <a:prstGeom prst="rect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MY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√</a:t>
            </a:r>
            <a:endParaRPr lang="en-MY" sz="48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120452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0DBD3-8EDE-459B-AB5A-E53CAB622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Example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613698-FFC7-4739-B5BA-EA8488E11A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MY" dirty="0"/>
              <a:t>Expression : A + B * C , </a:t>
            </a:r>
            <a:r>
              <a:rPr lang="en-MY" dirty="0" err="1"/>
              <a:t>preorder</a:t>
            </a:r>
            <a:r>
              <a:rPr lang="en-MY" dirty="0"/>
              <a:t> : + A * B C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082A95D-4E86-4BB4-9982-72205721CCF5}"/>
              </a:ext>
            </a:extLst>
          </p:cNvPr>
          <p:cNvSpPr txBox="1"/>
          <p:nvPr/>
        </p:nvSpPr>
        <p:spPr>
          <a:xfrm>
            <a:off x="8792817" y="197748"/>
            <a:ext cx="31341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1200" dirty="0"/>
              <a:t>Rule:</a:t>
            </a:r>
          </a:p>
          <a:p>
            <a:pPr lvl="1"/>
            <a:r>
              <a:rPr lang="en-US" sz="1200" dirty="0"/>
              <a:t>Pre Order: </a:t>
            </a:r>
          </a:p>
          <a:p>
            <a:pPr lvl="1"/>
            <a:r>
              <a:rPr lang="en-US" sz="1200" dirty="0"/>
              <a:t>Construct the expression tree starts from left</a:t>
            </a:r>
          </a:p>
          <a:p>
            <a:pPr lvl="1"/>
            <a:r>
              <a:rPr lang="en-US" sz="1200" dirty="0"/>
              <a:t>Root/node = operator</a:t>
            </a:r>
          </a:p>
          <a:p>
            <a:pPr lvl="1"/>
            <a:r>
              <a:rPr lang="en-US" sz="1200" dirty="0"/>
              <a:t>Leaf = operand</a:t>
            </a:r>
          </a:p>
          <a:p>
            <a:pPr lvl="1"/>
            <a:endParaRPr lang="en-MY" sz="1200" dirty="0"/>
          </a:p>
          <a:p>
            <a:endParaRPr lang="en-MY" sz="1200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E85F36E6-5C35-49FC-99F7-5CEB04FAAE9A}"/>
              </a:ext>
            </a:extLst>
          </p:cNvPr>
          <p:cNvCxnSpPr>
            <a:cxnSpLocks/>
          </p:cNvCxnSpPr>
          <p:nvPr/>
        </p:nvCxnSpPr>
        <p:spPr>
          <a:xfrm>
            <a:off x="6393708" y="1437886"/>
            <a:ext cx="0" cy="44180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Oval 8">
            <a:extLst>
              <a:ext uri="{FF2B5EF4-FFF2-40B4-BE49-F238E27FC236}">
                <a16:creationId xmlns:a16="http://schemas.microsoft.com/office/drawing/2014/main" id="{2FD817DF-ECAA-4B08-B81B-FCC8FD05F426}"/>
              </a:ext>
            </a:extLst>
          </p:cNvPr>
          <p:cNvSpPr/>
          <p:nvPr/>
        </p:nvSpPr>
        <p:spPr>
          <a:xfrm>
            <a:off x="5401340" y="2552754"/>
            <a:ext cx="467832" cy="4160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+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06C7D58-F789-4216-B2CC-C94DC7D8F602}"/>
              </a:ext>
            </a:extLst>
          </p:cNvPr>
          <p:cNvSpPr/>
          <p:nvPr/>
        </p:nvSpPr>
        <p:spPr>
          <a:xfrm>
            <a:off x="4720856" y="3322412"/>
            <a:ext cx="467832" cy="4160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A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6282907-52CF-4977-9763-36FD9B0D6A7C}"/>
              </a:ext>
            </a:extLst>
          </p:cNvPr>
          <p:cNvCxnSpPr>
            <a:stCxn id="9" idx="3"/>
            <a:endCxn id="10" idx="0"/>
          </p:cNvCxnSpPr>
          <p:nvPr/>
        </p:nvCxnSpPr>
        <p:spPr>
          <a:xfrm flipH="1">
            <a:off x="4954772" y="2907896"/>
            <a:ext cx="515080" cy="414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0906612A-4E8F-43F8-A2D2-72150CDAB602}"/>
              </a:ext>
            </a:extLst>
          </p:cNvPr>
          <p:cNvSpPr txBox="1"/>
          <p:nvPr/>
        </p:nvSpPr>
        <p:spPr>
          <a:xfrm>
            <a:off x="5287922" y="954976"/>
            <a:ext cx="2211572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MY" dirty="0"/>
              <a:t>operator = </a:t>
            </a:r>
            <a:r>
              <a:rPr lang="en-US" dirty="0"/>
              <a:t>node </a:t>
            </a:r>
            <a:endParaRPr lang="en-MY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EA2F8DF1-7445-46BE-B0CC-5702D64DB506}"/>
              </a:ext>
            </a:extLst>
          </p:cNvPr>
          <p:cNvSpPr/>
          <p:nvPr/>
        </p:nvSpPr>
        <p:spPr>
          <a:xfrm>
            <a:off x="6159792" y="3322411"/>
            <a:ext cx="467832" cy="4160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*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4CD44B0-869E-429C-BCB3-23C2C4C73A5F}"/>
              </a:ext>
            </a:extLst>
          </p:cNvPr>
          <p:cNvCxnSpPr>
            <a:cxnSpLocks/>
            <a:stCxn id="9" idx="5"/>
            <a:endCxn id="13" idx="0"/>
          </p:cNvCxnSpPr>
          <p:nvPr/>
        </p:nvCxnSpPr>
        <p:spPr>
          <a:xfrm>
            <a:off x="5800660" y="2907896"/>
            <a:ext cx="593048" cy="4145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7067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0DBD3-8EDE-459B-AB5A-E53CAB622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Example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613698-FFC7-4739-B5BA-EA8488E11A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MY" dirty="0"/>
              <a:t>Expression : A + B * C , </a:t>
            </a:r>
            <a:r>
              <a:rPr lang="en-MY" dirty="0" err="1"/>
              <a:t>preorder</a:t>
            </a:r>
            <a:r>
              <a:rPr lang="en-MY" dirty="0"/>
              <a:t> : + A * B C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082A95D-4E86-4BB4-9982-72205721CCF5}"/>
              </a:ext>
            </a:extLst>
          </p:cNvPr>
          <p:cNvSpPr txBox="1"/>
          <p:nvPr/>
        </p:nvSpPr>
        <p:spPr>
          <a:xfrm>
            <a:off x="8792817" y="197748"/>
            <a:ext cx="31341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1200" dirty="0"/>
              <a:t>Rule:</a:t>
            </a:r>
          </a:p>
          <a:p>
            <a:pPr lvl="1"/>
            <a:r>
              <a:rPr lang="en-US" sz="1200" dirty="0"/>
              <a:t>Pre Order: </a:t>
            </a:r>
          </a:p>
          <a:p>
            <a:pPr lvl="1"/>
            <a:r>
              <a:rPr lang="en-US" sz="1200" dirty="0"/>
              <a:t>Construct the expression tree starts from left</a:t>
            </a:r>
          </a:p>
          <a:p>
            <a:pPr lvl="1"/>
            <a:r>
              <a:rPr lang="en-US" sz="1200" dirty="0"/>
              <a:t>Root/node = operator</a:t>
            </a:r>
          </a:p>
          <a:p>
            <a:pPr lvl="1"/>
            <a:r>
              <a:rPr lang="en-US" sz="1200" dirty="0"/>
              <a:t>Leaf = operand</a:t>
            </a:r>
          </a:p>
          <a:p>
            <a:pPr lvl="1"/>
            <a:endParaRPr lang="en-MY" sz="1200" dirty="0"/>
          </a:p>
          <a:p>
            <a:endParaRPr lang="en-MY" sz="1200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E85F36E6-5C35-49FC-99F7-5CEB04FAAE9A}"/>
              </a:ext>
            </a:extLst>
          </p:cNvPr>
          <p:cNvCxnSpPr>
            <a:cxnSpLocks/>
          </p:cNvCxnSpPr>
          <p:nvPr/>
        </p:nvCxnSpPr>
        <p:spPr>
          <a:xfrm>
            <a:off x="6702053" y="1437886"/>
            <a:ext cx="0" cy="44180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Oval 8">
            <a:extLst>
              <a:ext uri="{FF2B5EF4-FFF2-40B4-BE49-F238E27FC236}">
                <a16:creationId xmlns:a16="http://schemas.microsoft.com/office/drawing/2014/main" id="{2FD817DF-ECAA-4B08-B81B-FCC8FD05F426}"/>
              </a:ext>
            </a:extLst>
          </p:cNvPr>
          <p:cNvSpPr/>
          <p:nvPr/>
        </p:nvSpPr>
        <p:spPr>
          <a:xfrm>
            <a:off x="5401340" y="2552754"/>
            <a:ext cx="467832" cy="4160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+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06C7D58-F789-4216-B2CC-C94DC7D8F602}"/>
              </a:ext>
            </a:extLst>
          </p:cNvPr>
          <p:cNvSpPr/>
          <p:nvPr/>
        </p:nvSpPr>
        <p:spPr>
          <a:xfrm>
            <a:off x="4720856" y="3322412"/>
            <a:ext cx="467832" cy="4160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A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6282907-52CF-4977-9763-36FD9B0D6A7C}"/>
              </a:ext>
            </a:extLst>
          </p:cNvPr>
          <p:cNvCxnSpPr>
            <a:stCxn id="9" idx="3"/>
            <a:endCxn id="10" idx="0"/>
          </p:cNvCxnSpPr>
          <p:nvPr/>
        </p:nvCxnSpPr>
        <p:spPr>
          <a:xfrm flipH="1">
            <a:off x="4954772" y="2907896"/>
            <a:ext cx="515080" cy="414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>
            <a:extLst>
              <a:ext uri="{FF2B5EF4-FFF2-40B4-BE49-F238E27FC236}">
                <a16:creationId xmlns:a16="http://schemas.microsoft.com/office/drawing/2014/main" id="{EA2F8DF1-7445-46BE-B0CC-5702D64DB506}"/>
              </a:ext>
            </a:extLst>
          </p:cNvPr>
          <p:cNvSpPr/>
          <p:nvPr/>
        </p:nvSpPr>
        <p:spPr>
          <a:xfrm>
            <a:off x="6159792" y="3322411"/>
            <a:ext cx="467832" cy="4160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*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4CD44B0-869E-429C-BCB3-23C2C4C73A5F}"/>
              </a:ext>
            </a:extLst>
          </p:cNvPr>
          <p:cNvCxnSpPr>
            <a:cxnSpLocks/>
            <a:stCxn id="9" idx="5"/>
            <a:endCxn id="13" idx="0"/>
          </p:cNvCxnSpPr>
          <p:nvPr/>
        </p:nvCxnSpPr>
        <p:spPr>
          <a:xfrm>
            <a:off x="5800660" y="2907896"/>
            <a:ext cx="593048" cy="4145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655FCA07-A23B-4D57-843C-54EC2DF68160}"/>
              </a:ext>
            </a:extLst>
          </p:cNvPr>
          <p:cNvSpPr txBox="1"/>
          <p:nvPr/>
        </p:nvSpPr>
        <p:spPr>
          <a:xfrm>
            <a:off x="5848791" y="982578"/>
            <a:ext cx="1706524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MY" dirty="0"/>
              <a:t>operand = leaf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D6740E3E-3861-4BA8-8509-9F8356E699B2}"/>
              </a:ext>
            </a:extLst>
          </p:cNvPr>
          <p:cNvSpPr/>
          <p:nvPr/>
        </p:nvSpPr>
        <p:spPr>
          <a:xfrm>
            <a:off x="5635256" y="4125574"/>
            <a:ext cx="467832" cy="4160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B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76DE28D-555A-45DC-AA86-8CF1658D04D6}"/>
              </a:ext>
            </a:extLst>
          </p:cNvPr>
          <p:cNvCxnSpPr>
            <a:cxnSpLocks/>
            <a:stCxn id="13" idx="3"/>
            <a:endCxn id="16" idx="0"/>
          </p:cNvCxnSpPr>
          <p:nvPr/>
        </p:nvCxnSpPr>
        <p:spPr>
          <a:xfrm flipH="1">
            <a:off x="5869172" y="3677553"/>
            <a:ext cx="359132" cy="4480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0647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579</Words>
  <Application>Microsoft Office PowerPoint</Application>
  <PresentationFormat>Widescreen</PresentationFormat>
  <Paragraphs>144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Expression Tree</vt:lpstr>
      <vt:lpstr>PowerPoint Presentation</vt:lpstr>
      <vt:lpstr>How to build an expression tree:</vt:lpstr>
      <vt:lpstr>Example 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 (pg 83) </vt:lpstr>
      <vt:lpstr>Example</vt:lpstr>
      <vt:lpstr>Example</vt:lpstr>
      <vt:lpstr>Example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Expression Tree</dc:title>
  <dc:creator>NURSYAHIDAH BINTI ALIAS</dc:creator>
  <cp:lastModifiedBy>NURSYAHIDAH BINTI ALIAS</cp:lastModifiedBy>
  <cp:revision>44</cp:revision>
  <dcterms:created xsi:type="dcterms:W3CDTF">2020-10-02T02:15:52Z</dcterms:created>
  <dcterms:modified xsi:type="dcterms:W3CDTF">2024-06-06T03:35:09Z</dcterms:modified>
</cp:coreProperties>
</file>