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141BBD45-B72E-4733-936F-597FDA088A46}">
  <a:tblStyle styleId="{141BBD45-B72E-4733-936F-597FDA088A46}" styleName="Table_0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cap="flat" cmpd="sng" w="1270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1270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1270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1270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1270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1270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rgbClr val="FFFFFF">
              <a:alpha val="0"/>
            </a:srgbClr>
          </a:solidFill>
        </a:fill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7" name="Google Shape;157;p1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0" name="Google Shape;170;p1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8" name="Google Shape;88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5" name="Google Shape;95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1" name="Google Shape;101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7" name="Google Shape;107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5" name="Google Shape;115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4" name="Google Shape;124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4" name="Google Shape;134;p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5" name="Google Shape;145;p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2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4" name="Google Shape;14;p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1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2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3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4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4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5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5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2" name="Google Shape;32;p5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3" name="Google Shape;33;p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6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6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6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6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6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7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9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9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58" name="Google Shape;58;p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0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0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5" name="Google Shape;65;p1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2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2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2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2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3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en-US"/>
              <a:t>Stack</a:t>
            </a:r>
            <a:endParaRPr/>
          </a:p>
        </p:txBody>
      </p:sp>
      <p:sp>
        <p:nvSpPr>
          <p:cNvPr id="85" name="Google Shape;85;p13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b="1" lang="en-US"/>
              <a:t>Using a Stack to Evaluate Arithmetic Expressions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2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b="1" lang="en-US"/>
              <a:t>Using a Stack to Evaluate Arithmetic Expressions</a:t>
            </a:r>
            <a:endParaRPr/>
          </a:p>
        </p:txBody>
      </p:sp>
      <p:sp>
        <p:nvSpPr>
          <p:cNvPr id="160" name="Google Shape;160;p22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/>
              <a:t>Example: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Evaluate  (A+B)*C if A=3, B=2 and C=6;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Step 1:	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/>
              <a:t>		AB+C*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Step 2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  <a:p>
            <a:pPr indent="-508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</p:txBody>
      </p:sp>
      <p:graphicFrame>
        <p:nvGraphicFramePr>
          <p:cNvPr id="161" name="Google Shape;161;p22"/>
          <p:cNvGraphicFramePr/>
          <p:nvPr/>
        </p:nvGraphicFramePr>
        <p:xfrm>
          <a:off x="3810000" y="4686932"/>
          <a:ext cx="3000000" cy="3000000"/>
        </p:xfrm>
        <a:graphic>
          <a:graphicData uri="http://schemas.openxmlformats.org/drawingml/2006/table">
            <a:tbl>
              <a:tblPr bandRow="1" firstCol="1" firstRow="1">
                <a:noFill/>
                <a:tableStyleId>{141BBD45-B72E-4733-936F-597FDA088A46}</a:tableStyleId>
              </a:tblPr>
              <a:tblGrid>
                <a:gridCol w="822950"/>
                <a:gridCol w="822950"/>
                <a:gridCol w="822950"/>
                <a:gridCol w="822950"/>
                <a:gridCol w="822950"/>
              </a:tblGrid>
              <a:tr h="82295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 u="none" cap="none" strike="noStrike"/>
                    </a:p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 u="none" cap="none" strike="noStrike"/>
                    </a:p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3</a:t>
                      </a:r>
                      <a:endParaRPr/>
                    </a:p>
                  </a:txBody>
                  <a:tcPr marT="0" marB="0" marR="68575" marL="68575" anchor="b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</a:t>
                      </a:r>
                      <a:endParaRPr/>
                    </a:p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3</a:t>
                      </a:r>
                      <a:endParaRPr/>
                    </a:p>
                  </a:txBody>
                  <a:tcPr marT="0" marB="0" marR="68575" marL="68575" anchor="b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5</a:t>
                      </a:r>
                      <a:endParaRPr/>
                    </a:p>
                  </a:txBody>
                  <a:tcPr marT="0" marB="0" marR="68575" marL="68575" anchor="b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6</a:t>
                      </a:r>
                      <a:endParaRPr/>
                    </a:p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5</a:t>
                      </a:r>
                      <a:endParaRPr/>
                    </a:p>
                  </a:txBody>
                  <a:tcPr marT="0" marB="0" marR="68575" marL="68575" anchor="b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30</a:t>
                      </a:r>
                      <a:endParaRPr/>
                    </a:p>
                  </a:txBody>
                  <a:tcPr marT="0" marB="0" marR="68575" marL="68575" anchor="b"/>
                </a:tc>
              </a:tr>
              <a:tr h="15240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cap="none" strike="noStrike"/>
                        <a:t>A</a:t>
                      </a:r>
                      <a:endParaRPr sz="12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cap="none" strike="noStrike"/>
                        <a:t>B</a:t>
                      </a:r>
                      <a:endParaRPr sz="12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cap="none" strike="noStrike"/>
                        <a:t>+</a:t>
                      </a:r>
                      <a:endParaRPr sz="12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cap="none" strike="noStrike"/>
                        <a:t>C</a:t>
                      </a:r>
                      <a:endParaRPr sz="12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cap="none" strike="noStrike"/>
                        <a:t>*</a:t>
                      </a:r>
                      <a:endParaRPr sz="12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68575" marL="68575"/>
                </a:tc>
              </a:tr>
            </a:tbl>
          </a:graphicData>
        </a:graphic>
      </p:graphicFrame>
      <p:pic>
        <p:nvPicPr>
          <p:cNvPr id="162" name="Google Shape;162;p2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905693" y="4228185"/>
            <a:ext cx="6824736" cy="323810"/>
          </a:xfrm>
          <a:prstGeom prst="rect">
            <a:avLst/>
          </a:prstGeom>
          <a:noFill/>
          <a:ln>
            <a:noFill/>
          </a:ln>
        </p:spPr>
      </p:pic>
      <p:sp>
        <p:nvSpPr>
          <p:cNvPr id="163" name="Google Shape;163;p22"/>
          <p:cNvSpPr/>
          <p:nvPr/>
        </p:nvSpPr>
        <p:spPr>
          <a:xfrm>
            <a:off x="2728454" y="5692775"/>
            <a:ext cx="790575" cy="619125"/>
          </a:xfrm>
          <a:prstGeom prst="wedgeRectCallout">
            <a:avLst>
              <a:gd fmla="val 139914" name="adj1"/>
              <a:gd fmla="val -44033" name="adj2"/>
            </a:avLst>
          </a:pr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Operand: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Insert 3 into stack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4" name="Google Shape;164;p22"/>
          <p:cNvSpPr/>
          <p:nvPr/>
        </p:nvSpPr>
        <p:spPr>
          <a:xfrm>
            <a:off x="4678326" y="6054480"/>
            <a:ext cx="1254641" cy="733426"/>
          </a:xfrm>
          <a:prstGeom prst="wedgeRectCallout">
            <a:avLst>
              <a:gd fmla="val 37703" name="adj1"/>
              <a:gd fmla="val -92119" name="adj2"/>
            </a:avLst>
          </a:pr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Operator: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Remove 2 and 3. Calculate and insert the result. 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5" name="Google Shape;165;p22"/>
          <p:cNvSpPr/>
          <p:nvPr/>
        </p:nvSpPr>
        <p:spPr>
          <a:xfrm>
            <a:off x="3639879" y="6002337"/>
            <a:ext cx="790575" cy="619125"/>
          </a:xfrm>
          <a:prstGeom prst="wedgeRectCallout">
            <a:avLst>
              <a:gd fmla="val 122431" name="adj1"/>
              <a:gd fmla="val -100705" name="adj2"/>
            </a:avLst>
          </a:pr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Operand: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Insert 2 into stack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6" name="Google Shape;166;p22"/>
          <p:cNvSpPr/>
          <p:nvPr/>
        </p:nvSpPr>
        <p:spPr>
          <a:xfrm>
            <a:off x="6112169" y="6160772"/>
            <a:ext cx="1149867" cy="552450"/>
          </a:xfrm>
          <a:prstGeom prst="wedgeRectCallout">
            <a:avLst>
              <a:gd fmla="val 2803" name="adj1"/>
              <a:gd fmla="val -129607" name="adj2"/>
            </a:avLst>
          </a:pr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Operand: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Insert 6 into stack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7" name="Google Shape;167;p22"/>
          <p:cNvSpPr/>
          <p:nvPr/>
        </p:nvSpPr>
        <p:spPr>
          <a:xfrm>
            <a:off x="8068450" y="5759449"/>
            <a:ext cx="1149867" cy="733426"/>
          </a:xfrm>
          <a:prstGeom prst="wedgeRectCallout">
            <a:avLst>
              <a:gd fmla="val -97987" name="adj1"/>
              <a:gd fmla="val -56022" name="adj2"/>
            </a:avLst>
          </a:pr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Operator: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Remove 6 and 5. Calculate and insert the result. 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Calibri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p2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/>
              <a:t>Exercise</a:t>
            </a:r>
            <a:endParaRPr/>
          </a:p>
        </p:txBody>
      </p:sp>
      <p:sp>
        <p:nvSpPr>
          <p:cNvPr id="173" name="Google Shape;173;p23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Understand an example in page 56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Draw the steps as prevoius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4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b="1" lang="en-US"/>
              <a:t>Using a Stack to Evaluate Arithmetic Expressions</a:t>
            </a:r>
            <a:endParaRPr/>
          </a:p>
        </p:txBody>
      </p:sp>
      <p:sp>
        <p:nvSpPr>
          <p:cNvPr id="91" name="Google Shape;91;p14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70000" lnSpcReduction="20000"/>
          </a:bodyPr>
          <a:lstStyle/>
          <a:p>
            <a:pPr indent="-10414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/>
          </a:p>
          <a:p>
            <a:pPr indent="-10414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/>
          </a:p>
          <a:p>
            <a:pPr indent="-10414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/>
          </a:p>
          <a:p>
            <a:pPr indent="-10414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/>
          </a:p>
          <a:p>
            <a:pPr indent="-10414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/>
              <a:t>Steps: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/>
              <a:t>Therefore: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/>
              <a:t>Steps:</a:t>
            </a:r>
            <a:endParaRPr/>
          </a:p>
          <a:p>
            <a:pPr indent="-457200" lvl="2" marL="13716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AutoNum type="arabicPeriod"/>
            </a:pPr>
            <a:r>
              <a:rPr lang="en-US"/>
              <a:t>Convert expression to into postfix</a:t>
            </a:r>
            <a:endParaRPr/>
          </a:p>
          <a:p>
            <a:pPr indent="-457200" lvl="2" marL="13716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AutoNum type="arabicPeriod"/>
            </a:pPr>
            <a:r>
              <a:rPr lang="en-US"/>
              <a:t>Do push/pop/calculation using stack</a:t>
            </a:r>
            <a:endParaRPr/>
          </a:p>
          <a:p>
            <a:pPr indent="0" lvl="1" marL="4572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/>
              <a:t>Rules:</a:t>
            </a:r>
            <a:endParaRPr/>
          </a:p>
          <a:p>
            <a:pPr indent="-457200" lvl="2" marL="13716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AutoNum type="arabicPeriod"/>
            </a:pPr>
            <a:r>
              <a:rPr lang="en-US"/>
              <a:t>Operand – insert (push) it into the stack</a:t>
            </a:r>
            <a:endParaRPr/>
          </a:p>
          <a:p>
            <a:pPr indent="-457200" lvl="2" marL="13716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AutoNum type="arabicPeriod"/>
            </a:pPr>
            <a:r>
              <a:rPr lang="en-US"/>
              <a:t>Operator – remove two operands at the top of the stack and do operation on them by using the operator. Then insert the result into the stack.</a:t>
            </a:r>
            <a:endParaRPr/>
          </a:p>
          <a:p>
            <a:pPr indent="-10414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/>
          </a:p>
        </p:txBody>
      </p:sp>
      <p:pic>
        <p:nvPicPr>
          <p:cNvPr id="92" name="Google Shape;92;p1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38200" y="1825625"/>
            <a:ext cx="7505700" cy="19621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5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b="1" lang="en-US"/>
              <a:t>Using a Stack to Evaluate Arithmetic Expressions</a:t>
            </a:r>
            <a:endParaRPr/>
          </a:p>
        </p:txBody>
      </p:sp>
      <p:sp>
        <p:nvSpPr>
          <p:cNvPr id="98" name="Google Shape;98;p15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/>
              <a:t>Example: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Evaluate  (A+B)*C if A=3, B=2 and C=6;</a:t>
            </a:r>
            <a:endParaRPr/>
          </a:p>
          <a:p>
            <a:pPr indent="-508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16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b="1" lang="en-US"/>
              <a:t>Using a Stack to Evaluate Arithmetic Expressions</a:t>
            </a:r>
            <a:endParaRPr/>
          </a:p>
        </p:txBody>
      </p:sp>
      <p:sp>
        <p:nvSpPr>
          <p:cNvPr id="104" name="Google Shape;104;p16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/>
              <a:t>Example: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Evaluate  (A+B)*C if A=3, B=2 and C=6;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Step 1:	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/>
              <a:t>		AB+C*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  <a:p>
            <a:pPr indent="-508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17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b="1" lang="en-US"/>
              <a:t>Using a Stack to Evaluate Arithmetic Expressions</a:t>
            </a:r>
            <a:endParaRPr/>
          </a:p>
        </p:txBody>
      </p:sp>
      <p:sp>
        <p:nvSpPr>
          <p:cNvPr id="110" name="Google Shape;110;p17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/>
              <a:t>Example: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Evaluate  (A+B)*C if A=3, B=2 and C=6;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Step 1:	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/>
              <a:t>		AB+C*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Step 2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  <a:p>
            <a:pPr indent="-508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</p:txBody>
      </p:sp>
      <p:graphicFrame>
        <p:nvGraphicFramePr>
          <p:cNvPr id="111" name="Google Shape;111;p17"/>
          <p:cNvGraphicFramePr/>
          <p:nvPr/>
        </p:nvGraphicFramePr>
        <p:xfrm>
          <a:off x="3810000" y="4686932"/>
          <a:ext cx="3000000" cy="3000000"/>
        </p:xfrm>
        <a:graphic>
          <a:graphicData uri="http://schemas.openxmlformats.org/drawingml/2006/table">
            <a:tbl>
              <a:tblPr bandRow="1" firstCol="1" firstRow="1">
                <a:noFill/>
                <a:tableStyleId>{141BBD45-B72E-4733-936F-597FDA088A46}</a:tableStyleId>
              </a:tblPr>
              <a:tblGrid>
                <a:gridCol w="822950"/>
                <a:gridCol w="822950"/>
                <a:gridCol w="822950"/>
                <a:gridCol w="822950"/>
                <a:gridCol w="822950"/>
              </a:tblGrid>
              <a:tr h="82295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 u="none" cap="none" strike="noStrike"/>
                    </a:p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 u="none" cap="none" strike="noStrike"/>
                    </a:p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68575" marL="68575" anchor="b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68575" marL="68575"/>
                </a:tc>
              </a:tr>
              <a:tr h="15240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cap="none" strike="noStrike"/>
                        <a:t>A</a:t>
                      </a:r>
                      <a:endParaRPr sz="12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cap="none" strike="noStrike"/>
                        <a:t>B</a:t>
                      </a:r>
                      <a:endParaRPr sz="12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cap="none" strike="noStrike"/>
                        <a:t>+</a:t>
                      </a:r>
                      <a:endParaRPr sz="12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cap="none" strike="noStrike"/>
                        <a:t>C</a:t>
                      </a:r>
                      <a:endParaRPr sz="12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cap="none" strike="noStrike"/>
                        <a:t>*</a:t>
                      </a:r>
                      <a:endParaRPr sz="12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68575" marL="68575"/>
                </a:tc>
              </a:tr>
            </a:tbl>
          </a:graphicData>
        </a:graphic>
      </p:graphicFrame>
      <p:pic>
        <p:nvPicPr>
          <p:cNvPr id="112" name="Google Shape;112;p1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905693" y="4228185"/>
            <a:ext cx="6824736" cy="32381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18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b="1" lang="en-US"/>
              <a:t>Using a Stack to Evaluate Arithmetic Expressions</a:t>
            </a:r>
            <a:endParaRPr/>
          </a:p>
        </p:txBody>
      </p:sp>
      <p:sp>
        <p:nvSpPr>
          <p:cNvPr id="118" name="Google Shape;118;p18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/>
              <a:t>Example: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Evaluate  (A+B)*C if A=3, B=2 and C=6;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Step 1:	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/>
              <a:t>		AB+C*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Step 2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  <a:p>
            <a:pPr indent="-508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</p:txBody>
      </p:sp>
      <p:graphicFrame>
        <p:nvGraphicFramePr>
          <p:cNvPr id="119" name="Google Shape;119;p18"/>
          <p:cNvGraphicFramePr/>
          <p:nvPr/>
        </p:nvGraphicFramePr>
        <p:xfrm>
          <a:off x="3810000" y="4686932"/>
          <a:ext cx="3000000" cy="3000000"/>
        </p:xfrm>
        <a:graphic>
          <a:graphicData uri="http://schemas.openxmlformats.org/drawingml/2006/table">
            <a:tbl>
              <a:tblPr bandRow="1" firstCol="1" firstRow="1">
                <a:noFill/>
                <a:tableStyleId>{141BBD45-B72E-4733-936F-597FDA088A46}</a:tableStyleId>
              </a:tblPr>
              <a:tblGrid>
                <a:gridCol w="822950"/>
                <a:gridCol w="822950"/>
                <a:gridCol w="822950"/>
                <a:gridCol w="822950"/>
                <a:gridCol w="822950"/>
              </a:tblGrid>
              <a:tr h="82295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 u="none" cap="none" strike="noStrike"/>
                    </a:p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 u="none" cap="none" strike="noStrike"/>
                    </a:p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3</a:t>
                      </a:r>
                      <a:endParaRPr/>
                    </a:p>
                  </a:txBody>
                  <a:tcPr marT="0" marB="0" marR="68575" marL="68575" anchor="b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68575" marL="68575"/>
                </a:tc>
              </a:tr>
              <a:tr h="15240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cap="none" strike="noStrike"/>
                        <a:t>A</a:t>
                      </a:r>
                      <a:endParaRPr sz="12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cap="none" strike="noStrike"/>
                        <a:t>B</a:t>
                      </a:r>
                      <a:endParaRPr sz="12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cap="none" strike="noStrike"/>
                        <a:t>+</a:t>
                      </a:r>
                      <a:endParaRPr sz="12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cap="none" strike="noStrike"/>
                        <a:t>C</a:t>
                      </a:r>
                      <a:endParaRPr sz="12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cap="none" strike="noStrike"/>
                        <a:t>*</a:t>
                      </a:r>
                      <a:endParaRPr sz="12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68575" marL="68575"/>
                </a:tc>
              </a:tr>
            </a:tbl>
          </a:graphicData>
        </a:graphic>
      </p:graphicFrame>
      <p:pic>
        <p:nvPicPr>
          <p:cNvPr id="120" name="Google Shape;120;p1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905693" y="4228185"/>
            <a:ext cx="6824736" cy="323810"/>
          </a:xfrm>
          <a:prstGeom prst="rect">
            <a:avLst/>
          </a:prstGeom>
          <a:noFill/>
          <a:ln>
            <a:noFill/>
          </a:ln>
        </p:spPr>
      </p:pic>
      <p:sp>
        <p:nvSpPr>
          <p:cNvPr id="121" name="Google Shape;121;p18"/>
          <p:cNvSpPr/>
          <p:nvPr/>
        </p:nvSpPr>
        <p:spPr>
          <a:xfrm>
            <a:off x="2728454" y="5692775"/>
            <a:ext cx="790575" cy="619125"/>
          </a:xfrm>
          <a:prstGeom prst="wedgeRectCallout">
            <a:avLst>
              <a:gd fmla="val 139914" name="adj1"/>
              <a:gd fmla="val -44033" name="adj2"/>
            </a:avLst>
          </a:pr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Operand: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Insert 3 into stack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19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b="1" lang="en-US"/>
              <a:t>Using a Stack to Evaluate Arithmetic Expressions</a:t>
            </a:r>
            <a:endParaRPr/>
          </a:p>
        </p:txBody>
      </p:sp>
      <p:sp>
        <p:nvSpPr>
          <p:cNvPr id="127" name="Google Shape;127;p19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/>
              <a:t>Example: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Evaluate  (A+B)*C if A=3, B=2 and C=6;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Step 1:	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/>
              <a:t>		AB+C*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Step 2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  <a:p>
            <a:pPr indent="-508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</p:txBody>
      </p:sp>
      <p:graphicFrame>
        <p:nvGraphicFramePr>
          <p:cNvPr id="128" name="Google Shape;128;p19"/>
          <p:cNvGraphicFramePr/>
          <p:nvPr/>
        </p:nvGraphicFramePr>
        <p:xfrm>
          <a:off x="3810000" y="4686932"/>
          <a:ext cx="3000000" cy="3000000"/>
        </p:xfrm>
        <a:graphic>
          <a:graphicData uri="http://schemas.openxmlformats.org/drawingml/2006/table">
            <a:tbl>
              <a:tblPr bandRow="1" firstCol="1" firstRow="1">
                <a:noFill/>
                <a:tableStyleId>{141BBD45-B72E-4733-936F-597FDA088A46}</a:tableStyleId>
              </a:tblPr>
              <a:tblGrid>
                <a:gridCol w="822950"/>
                <a:gridCol w="822950"/>
                <a:gridCol w="822950"/>
                <a:gridCol w="822950"/>
                <a:gridCol w="822950"/>
              </a:tblGrid>
              <a:tr h="82295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 u="none" cap="none" strike="noStrike"/>
                    </a:p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 u="none" cap="none" strike="noStrike"/>
                    </a:p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3</a:t>
                      </a:r>
                      <a:endParaRPr/>
                    </a:p>
                  </a:txBody>
                  <a:tcPr marT="0" marB="0" marR="68575" marL="68575" anchor="b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</a:t>
                      </a:r>
                      <a:endParaRPr/>
                    </a:p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3</a:t>
                      </a:r>
                      <a:endParaRPr/>
                    </a:p>
                  </a:txBody>
                  <a:tcPr marT="0" marB="0" marR="68575" marL="68575" anchor="b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68575" marL="68575" anchor="b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68575" marL="68575" anchor="b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68575" marL="68575" anchor="b"/>
                </a:tc>
              </a:tr>
              <a:tr h="15240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cap="none" strike="noStrike"/>
                        <a:t>A</a:t>
                      </a:r>
                      <a:endParaRPr sz="12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cap="none" strike="noStrike"/>
                        <a:t>B</a:t>
                      </a:r>
                      <a:endParaRPr sz="12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cap="none" strike="noStrike"/>
                        <a:t>+</a:t>
                      </a:r>
                      <a:endParaRPr sz="12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cap="none" strike="noStrike"/>
                        <a:t>C</a:t>
                      </a:r>
                      <a:endParaRPr sz="12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cap="none" strike="noStrike"/>
                        <a:t>*</a:t>
                      </a:r>
                      <a:endParaRPr sz="12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68575" marL="68575"/>
                </a:tc>
              </a:tr>
            </a:tbl>
          </a:graphicData>
        </a:graphic>
      </p:graphicFrame>
      <p:pic>
        <p:nvPicPr>
          <p:cNvPr id="129" name="Google Shape;129;p1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905693" y="4228185"/>
            <a:ext cx="6824736" cy="323810"/>
          </a:xfrm>
          <a:prstGeom prst="rect">
            <a:avLst/>
          </a:prstGeom>
          <a:noFill/>
          <a:ln>
            <a:noFill/>
          </a:ln>
        </p:spPr>
      </p:pic>
      <p:sp>
        <p:nvSpPr>
          <p:cNvPr id="130" name="Google Shape;130;p19"/>
          <p:cNvSpPr/>
          <p:nvPr/>
        </p:nvSpPr>
        <p:spPr>
          <a:xfrm>
            <a:off x="2728454" y="5692775"/>
            <a:ext cx="790575" cy="619125"/>
          </a:xfrm>
          <a:prstGeom prst="wedgeRectCallout">
            <a:avLst>
              <a:gd fmla="val 139914" name="adj1"/>
              <a:gd fmla="val -44033" name="adj2"/>
            </a:avLst>
          </a:pr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Operand: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Insert 3 into stack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1" name="Google Shape;131;p19"/>
          <p:cNvSpPr/>
          <p:nvPr/>
        </p:nvSpPr>
        <p:spPr>
          <a:xfrm>
            <a:off x="3639879" y="6002337"/>
            <a:ext cx="790575" cy="619125"/>
          </a:xfrm>
          <a:prstGeom prst="wedgeRectCallout">
            <a:avLst>
              <a:gd fmla="val 122431" name="adj1"/>
              <a:gd fmla="val -100705" name="adj2"/>
            </a:avLst>
          </a:pr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Operand: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Insert 2 into stack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20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b="1" lang="en-US"/>
              <a:t>Using a Stack to Evaluate Arithmetic Expressions</a:t>
            </a:r>
            <a:endParaRPr/>
          </a:p>
        </p:txBody>
      </p:sp>
      <p:sp>
        <p:nvSpPr>
          <p:cNvPr id="137" name="Google Shape;137;p20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/>
              <a:t>Example: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Evaluate  (A+B)*C if A=3, B=2 and C=6;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Step 1:	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/>
              <a:t>		AB+C*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Step 2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  <a:p>
            <a:pPr indent="-508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</p:txBody>
      </p:sp>
      <p:graphicFrame>
        <p:nvGraphicFramePr>
          <p:cNvPr id="138" name="Google Shape;138;p20"/>
          <p:cNvGraphicFramePr/>
          <p:nvPr/>
        </p:nvGraphicFramePr>
        <p:xfrm>
          <a:off x="3810000" y="4686932"/>
          <a:ext cx="3000000" cy="3000000"/>
        </p:xfrm>
        <a:graphic>
          <a:graphicData uri="http://schemas.openxmlformats.org/drawingml/2006/table">
            <a:tbl>
              <a:tblPr bandRow="1" firstCol="1" firstRow="1">
                <a:noFill/>
                <a:tableStyleId>{141BBD45-B72E-4733-936F-597FDA088A46}</a:tableStyleId>
              </a:tblPr>
              <a:tblGrid>
                <a:gridCol w="822950"/>
                <a:gridCol w="822950"/>
                <a:gridCol w="822950"/>
                <a:gridCol w="822950"/>
                <a:gridCol w="822950"/>
              </a:tblGrid>
              <a:tr h="82295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 u="none" cap="none" strike="noStrike"/>
                    </a:p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 u="none" cap="none" strike="noStrike"/>
                    </a:p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3</a:t>
                      </a:r>
                      <a:endParaRPr/>
                    </a:p>
                  </a:txBody>
                  <a:tcPr marT="0" marB="0" marR="68575" marL="68575" anchor="b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</a:t>
                      </a:r>
                      <a:endParaRPr/>
                    </a:p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3</a:t>
                      </a:r>
                      <a:endParaRPr/>
                    </a:p>
                  </a:txBody>
                  <a:tcPr marT="0" marB="0" marR="68575" marL="68575" anchor="b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5</a:t>
                      </a:r>
                      <a:endParaRPr/>
                    </a:p>
                  </a:txBody>
                  <a:tcPr marT="0" marB="0" marR="68575" marL="68575" anchor="b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68575" marL="68575" anchor="b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68575" marL="68575" anchor="b"/>
                </a:tc>
              </a:tr>
              <a:tr h="15240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cap="none" strike="noStrike"/>
                        <a:t>A</a:t>
                      </a:r>
                      <a:endParaRPr sz="12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cap="none" strike="noStrike"/>
                        <a:t>B</a:t>
                      </a:r>
                      <a:endParaRPr sz="12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cap="none" strike="noStrike"/>
                        <a:t>+</a:t>
                      </a:r>
                      <a:endParaRPr sz="12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cap="none" strike="noStrike"/>
                        <a:t>C</a:t>
                      </a:r>
                      <a:endParaRPr sz="12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cap="none" strike="noStrike"/>
                        <a:t>*</a:t>
                      </a:r>
                      <a:endParaRPr sz="12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68575" marL="68575"/>
                </a:tc>
              </a:tr>
            </a:tbl>
          </a:graphicData>
        </a:graphic>
      </p:graphicFrame>
      <p:pic>
        <p:nvPicPr>
          <p:cNvPr id="139" name="Google Shape;139;p2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905693" y="4228185"/>
            <a:ext cx="6824736" cy="323810"/>
          </a:xfrm>
          <a:prstGeom prst="rect">
            <a:avLst/>
          </a:prstGeom>
          <a:noFill/>
          <a:ln>
            <a:noFill/>
          </a:ln>
        </p:spPr>
      </p:pic>
      <p:sp>
        <p:nvSpPr>
          <p:cNvPr id="140" name="Google Shape;140;p20"/>
          <p:cNvSpPr/>
          <p:nvPr/>
        </p:nvSpPr>
        <p:spPr>
          <a:xfrm>
            <a:off x="2728454" y="5692775"/>
            <a:ext cx="790575" cy="619125"/>
          </a:xfrm>
          <a:prstGeom prst="wedgeRectCallout">
            <a:avLst>
              <a:gd fmla="val 139914" name="adj1"/>
              <a:gd fmla="val -44033" name="adj2"/>
            </a:avLst>
          </a:pr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Operand: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Insert 3 into stack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1" name="Google Shape;141;p20"/>
          <p:cNvSpPr/>
          <p:nvPr/>
        </p:nvSpPr>
        <p:spPr>
          <a:xfrm>
            <a:off x="4678326" y="6054480"/>
            <a:ext cx="1254641" cy="619125"/>
          </a:xfrm>
          <a:prstGeom prst="wedgeRectCallout">
            <a:avLst>
              <a:gd fmla="val 37703" name="adj1"/>
              <a:gd fmla="val -92119" name="adj2"/>
            </a:avLst>
          </a:pr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Operator: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Remove 2 and 3. Calculate and insert the result. 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2" name="Google Shape;142;p20"/>
          <p:cNvSpPr/>
          <p:nvPr/>
        </p:nvSpPr>
        <p:spPr>
          <a:xfrm>
            <a:off x="3639879" y="6002337"/>
            <a:ext cx="790575" cy="619125"/>
          </a:xfrm>
          <a:prstGeom prst="wedgeRectCallout">
            <a:avLst>
              <a:gd fmla="val 122431" name="adj1"/>
              <a:gd fmla="val -100705" name="adj2"/>
            </a:avLst>
          </a:pr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Operand: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Insert 2 into stack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2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b="1" lang="en-US"/>
              <a:t>Using a Stack to Evaluate Arithmetic Expressions</a:t>
            </a:r>
            <a:endParaRPr/>
          </a:p>
        </p:txBody>
      </p:sp>
      <p:sp>
        <p:nvSpPr>
          <p:cNvPr id="148" name="Google Shape;148;p21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/>
              <a:t>Example: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Evaluate  (A+B)*C if A=3, B=2 and C=6;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Step 1:	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/>
              <a:t>		AB+C*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Step 2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  <a:p>
            <a:pPr indent="-508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</p:txBody>
      </p:sp>
      <p:graphicFrame>
        <p:nvGraphicFramePr>
          <p:cNvPr id="149" name="Google Shape;149;p21"/>
          <p:cNvGraphicFramePr/>
          <p:nvPr/>
        </p:nvGraphicFramePr>
        <p:xfrm>
          <a:off x="3810000" y="4686932"/>
          <a:ext cx="3000000" cy="3000000"/>
        </p:xfrm>
        <a:graphic>
          <a:graphicData uri="http://schemas.openxmlformats.org/drawingml/2006/table">
            <a:tbl>
              <a:tblPr bandRow="1" firstCol="1" firstRow="1">
                <a:noFill/>
                <a:tableStyleId>{141BBD45-B72E-4733-936F-597FDA088A46}</a:tableStyleId>
              </a:tblPr>
              <a:tblGrid>
                <a:gridCol w="822950"/>
                <a:gridCol w="822950"/>
                <a:gridCol w="822950"/>
                <a:gridCol w="822950"/>
                <a:gridCol w="822950"/>
              </a:tblGrid>
              <a:tr h="82295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 u="none" cap="none" strike="noStrike"/>
                    </a:p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 u="none" cap="none" strike="noStrike"/>
                    </a:p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3</a:t>
                      </a:r>
                      <a:endParaRPr/>
                    </a:p>
                  </a:txBody>
                  <a:tcPr marT="0" marB="0" marR="68575" marL="68575" anchor="b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</a:t>
                      </a:r>
                      <a:endParaRPr/>
                    </a:p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3</a:t>
                      </a:r>
                      <a:endParaRPr/>
                    </a:p>
                  </a:txBody>
                  <a:tcPr marT="0" marB="0" marR="68575" marL="68575" anchor="b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5</a:t>
                      </a:r>
                      <a:endParaRPr/>
                    </a:p>
                  </a:txBody>
                  <a:tcPr marT="0" marB="0" marR="68575" marL="68575" anchor="b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6</a:t>
                      </a:r>
                      <a:endParaRPr/>
                    </a:p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5</a:t>
                      </a:r>
                      <a:endParaRPr/>
                    </a:p>
                  </a:txBody>
                  <a:tcPr marT="0" marB="0" marR="68575" marL="68575" anchor="b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68575" marL="68575" anchor="b"/>
                </a:tc>
              </a:tr>
              <a:tr h="15240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cap="none" strike="noStrike"/>
                        <a:t>A</a:t>
                      </a:r>
                      <a:endParaRPr sz="12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cap="none" strike="noStrike"/>
                        <a:t>B</a:t>
                      </a:r>
                      <a:endParaRPr sz="12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cap="none" strike="noStrike"/>
                        <a:t>+</a:t>
                      </a:r>
                      <a:endParaRPr sz="12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cap="none" strike="noStrike"/>
                        <a:t>C</a:t>
                      </a:r>
                      <a:endParaRPr sz="12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cap="none" strike="noStrike"/>
                        <a:t>*</a:t>
                      </a:r>
                      <a:endParaRPr sz="12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68575" marL="68575"/>
                </a:tc>
              </a:tr>
            </a:tbl>
          </a:graphicData>
        </a:graphic>
      </p:graphicFrame>
      <p:pic>
        <p:nvPicPr>
          <p:cNvPr id="150" name="Google Shape;150;p2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905693" y="4228185"/>
            <a:ext cx="6824736" cy="323810"/>
          </a:xfrm>
          <a:prstGeom prst="rect">
            <a:avLst/>
          </a:prstGeom>
          <a:noFill/>
          <a:ln>
            <a:noFill/>
          </a:ln>
        </p:spPr>
      </p:pic>
      <p:sp>
        <p:nvSpPr>
          <p:cNvPr id="151" name="Google Shape;151;p21"/>
          <p:cNvSpPr/>
          <p:nvPr/>
        </p:nvSpPr>
        <p:spPr>
          <a:xfrm>
            <a:off x="2728454" y="5692775"/>
            <a:ext cx="790575" cy="619125"/>
          </a:xfrm>
          <a:prstGeom prst="wedgeRectCallout">
            <a:avLst>
              <a:gd fmla="val 139914" name="adj1"/>
              <a:gd fmla="val -44033" name="adj2"/>
            </a:avLst>
          </a:pr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Operand: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Insert 3 into stack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2" name="Google Shape;152;p21"/>
          <p:cNvSpPr/>
          <p:nvPr/>
        </p:nvSpPr>
        <p:spPr>
          <a:xfrm>
            <a:off x="4678326" y="6054480"/>
            <a:ext cx="1254641" cy="619125"/>
          </a:xfrm>
          <a:prstGeom prst="wedgeRectCallout">
            <a:avLst>
              <a:gd fmla="val 37703" name="adj1"/>
              <a:gd fmla="val -92119" name="adj2"/>
            </a:avLst>
          </a:pr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Operator: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Remove 2 and 3. Calculate and insert the result. 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3" name="Google Shape;153;p21"/>
          <p:cNvSpPr/>
          <p:nvPr/>
        </p:nvSpPr>
        <p:spPr>
          <a:xfrm>
            <a:off x="3639879" y="6002337"/>
            <a:ext cx="790575" cy="619125"/>
          </a:xfrm>
          <a:prstGeom prst="wedgeRectCallout">
            <a:avLst>
              <a:gd fmla="val 122431" name="adj1"/>
              <a:gd fmla="val -100705" name="adj2"/>
            </a:avLst>
          </a:pr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Operand: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Insert 2 into stack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4" name="Google Shape;154;p21"/>
          <p:cNvSpPr/>
          <p:nvPr/>
        </p:nvSpPr>
        <p:spPr>
          <a:xfrm>
            <a:off x="6112169" y="6160772"/>
            <a:ext cx="1149867" cy="552450"/>
          </a:xfrm>
          <a:prstGeom prst="wedgeRectCallout">
            <a:avLst>
              <a:gd fmla="val 2803" name="adj1"/>
              <a:gd fmla="val -129607" name="adj2"/>
            </a:avLst>
          </a:pr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Operand: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Insert 6 into stack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